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75" r:id="rId3"/>
    <p:sldId id="281" r:id="rId4"/>
    <p:sldId id="288" r:id="rId5"/>
    <p:sldId id="296" r:id="rId6"/>
    <p:sldId id="287" r:id="rId7"/>
    <p:sldId id="279" r:id="rId8"/>
    <p:sldId id="299" r:id="rId9"/>
    <p:sldId id="300" r:id="rId10"/>
    <p:sldId id="302" r:id="rId11"/>
    <p:sldId id="303" r:id="rId12"/>
    <p:sldId id="312" r:id="rId13"/>
    <p:sldId id="313" r:id="rId14"/>
    <p:sldId id="305" r:id="rId15"/>
    <p:sldId id="301" r:id="rId16"/>
    <p:sldId id="308" r:id="rId17"/>
    <p:sldId id="309" r:id="rId18"/>
    <p:sldId id="306" r:id="rId19"/>
    <p:sldId id="307" r:id="rId20"/>
    <p:sldId id="310" r:id="rId21"/>
    <p:sldId id="311" r:id="rId22"/>
    <p:sldId id="283" r:id="rId23"/>
    <p:sldId id="294" r:id="rId24"/>
    <p:sldId id="295"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6F00"/>
    <a:srgbClr val="8E0000"/>
    <a:srgbClr val="C08E00"/>
    <a:srgbClr val="FFCD2D"/>
    <a:srgbClr val="0065B0"/>
    <a:srgbClr val="004A82"/>
    <a:srgbClr val="584300"/>
    <a:srgbClr val="E2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59" d="100"/>
          <a:sy n="59" d="100"/>
        </p:scale>
        <p:origin x="8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Young" userId="9b2f9856-70e0-406d-bed6-38b015033851" providerId="ADAL" clId="{8AC82306-68D4-4B2F-8345-B2868A9ECF06}"/>
    <pc:docChg chg="undo custSel modSld sldOrd">
      <pc:chgData name="Jeffrey Young" userId="9b2f9856-70e0-406d-bed6-38b015033851" providerId="ADAL" clId="{8AC82306-68D4-4B2F-8345-B2868A9ECF06}" dt="2023-11-15T17:27:09.067" v="4" actId="20578"/>
      <pc:docMkLst>
        <pc:docMk/>
      </pc:docMkLst>
      <pc:sldChg chg="ord">
        <pc:chgData name="Jeffrey Young" userId="9b2f9856-70e0-406d-bed6-38b015033851" providerId="ADAL" clId="{8AC82306-68D4-4B2F-8345-B2868A9ECF06}" dt="2023-11-15T17:27:09.067" v="4" actId="20578"/>
        <pc:sldMkLst>
          <pc:docMk/>
          <pc:sldMk cId="670344928" sldId="274"/>
        </pc:sldMkLst>
      </pc:sldChg>
      <pc:sldChg chg="modSp mod">
        <pc:chgData name="Jeffrey Young" userId="9b2f9856-70e0-406d-bed6-38b015033851" providerId="ADAL" clId="{8AC82306-68D4-4B2F-8345-B2868A9ECF06}" dt="2023-11-15T17:26:36.796" v="1" actId="207"/>
        <pc:sldMkLst>
          <pc:docMk/>
          <pc:sldMk cId="1689301049" sldId="295"/>
        </pc:sldMkLst>
        <pc:spChg chg="mod">
          <ac:chgData name="Jeffrey Young" userId="9b2f9856-70e0-406d-bed6-38b015033851" providerId="ADAL" clId="{8AC82306-68D4-4B2F-8345-B2868A9ECF06}" dt="2023-11-15T17:26:36.796" v="1" actId="207"/>
          <ac:spMkLst>
            <pc:docMk/>
            <pc:sldMk cId="1689301049" sldId="295"/>
            <ac:spMk id="4" creationId="{5DC19EC7-2BB5-4FC2-9053-B9C1B5D53D7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1FB040-605F-4302-BC6E-0A37E4B82D84}"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305939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FB040-605F-4302-BC6E-0A37E4B82D84}"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23231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FB040-605F-4302-BC6E-0A37E4B82D84}"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208087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FB040-605F-4302-BC6E-0A37E4B82D84}"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185284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1FB040-605F-4302-BC6E-0A37E4B82D84}"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175071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1FB040-605F-4302-BC6E-0A37E4B82D84}"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205704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1FB040-605F-4302-BC6E-0A37E4B82D84}"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1518686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1FB040-605F-4302-BC6E-0A37E4B82D84}"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89587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FB040-605F-4302-BC6E-0A37E4B82D84}"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123870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1FB040-605F-4302-BC6E-0A37E4B82D84}"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33775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1FB040-605F-4302-BC6E-0A37E4B82D84}"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77F9B-CEA9-4A3E-9A72-263CC910A826}" type="slidenum">
              <a:rPr lang="en-US" smtClean="0"/>
              <a:t>‹#›</a:t>
            </a:fld>
            <a:endParaRPr lang="en-US"/>
          </a:p>
        </p:txBody>
      </p:sp>
    </p:spTree>
    <p:extLst>
      <p:ext uri="{BB962C8B-B14F-4D97-AF65-F5344CB8AC3E}">
        <p14:creationId xmlns:p14="http://schemas.microsoft.com/office/powerpoint/2010/main" val="375781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FB040-605F-4302-BC6E-0A37E4B82D84}" type="datetimeFigureOut">
              <a:rPr lang="en-US" smtClean="0"/>
              <a:t>11/15/2023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77F9B-CEA9-4A3E-9A72-263CC910A826}" type="slidenum">
              <a:rPr lang="en-US" smtClean="0"/>
              <a:t>‹#›</a:t>
            </a:fld>
            <a:endParaRPr lang="en-US"/>
          </a:p>
        </p:txBody>
      </p:sp>
    </p:spTree>
    <p:extLst>
      <p:ext uri="{BB962C8B-B14F-4D97-AF65-F5344CB8AC3E}">
        <p14:creationId xmlns:p14="http://schemas.microsoft.com/office/powerpoint/2010/main" val="113871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dirty="0"/>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73152" y="5408"/>
            <a:ext cx="12350749"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73152" y="197601"/>
            <a:ext cx="1235074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13" name="TextBox 12">
            <a:extLst>
              <a:ext uri="{FF2B5EF4-FFF2-40B4-BE49-F238E27FC236}">
                <a16:creationId xmlns:a16="http://schemas.microsoft.com/office/drawing/2014/main" id="{A9D0672C-E2AF-4F3A-A62E-A995F67978DD}"/>
              </a:ext>
            </a:extLst>
          </p:cNvPr>
          <p:cNvSpPr txBox="1"/>
          <p:nvPr/>
        </p:nvSpPr>
        <p:spPr>
          <a:xfrm>
            <a:off x="7873843" y="5850707"/>
            <a:ext cx="4318158" cy="1154162"/>
          </a:xfrm>
          <a:prstGeom prst="rect">
            <a:avLst/>
          </a:prstGeom>
          <a:noFill/>
        </p:spPr>
        <p:txBody>
          <a:bodyPr wrap="square" rtlCol="0">
            <a:spAutoFit/>
          </a:bodyPr>
          <a:lstStyle/>
          <a:p>
            <a:r>
              <a:rPr lang="en-US" dirty="0"/>
              <a:t>Jeff Young</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Biostatistician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Department of Biomedical Informatics</a:t>
            </a: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Western Michigan University Homer Stryker M.D. School of Medicine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TextBox 3">
            <a:extLst>
              <a:ext uri="{FF2B5EF4-FFF2-40B4-BE49-F238E27FC236}">
                <a16:creationId xmlns:a16="http://schemas.microsoft.com/office/drawing/2014/main" id="{51A4B045-A058-497B-A330-B0952D66C424}"/>
              </a:ext>
            </a:extLst>
          </p:cNvPr>
          <p:cNvSpPr txBox="1"/>
          <p:nvPr/>
        </p:nvSpPr>
        <p:spPr>
          <a:xfrm>
            <a:off x="131920" y="5656520"/>
            <a:ext cx="2784157" cy="307777"/>
          </a:xfrm>
          <a:prstGeom prst="rect">
            <a:avLst/>
          </a:prstGeom>
          <a:noFill/>
        </p:spPr>
        <p:txBody>
          <a:bodyPr wrap="square" rtlCol="0">
            <a:spAutoFit/>
          </a:bodyPr>
          <a:lstStyle/>
          <a:p>
            <a:pPr algn="ctr"/>
            <a:r>
              <a:rPr kumimoji="0" lang="en-US" sz="1400" b="1" i="0" u="none" strike="noStrike" kern="1200" cap="none" spc="0" normalizeH="0" baseline="0" noProof="0" dirty="0">
                <a:ln>
                  <a:noFill/>
                </a:ln>
                <a:effectLst/>
                <a:uLnTx/>
                <a:uFillTx/>
                <a:latin typeface="Calibri" panose="020F0502020204030204"/>
                <a:ea typeface="+mn-ea"/>
                <a:cs typeface="+mn-cs"/>
              </a:rPr>
              <a:t> November 15, 2023</a:t>
            </a:r>
            <a:endParaRPr lang="en-US" sz="1400" dirty="0"/>
          </a:p>
        </p:txBody>
      </p:sp>
      <p:pic>
        <p:nvPicPr>
          <p:cNvPr id="1026" name="Picture 2">
            <a:extLst>
              <a:ext uri="{FF2B5EF4-FFF2-40B4-BE49-F238E27FC236}">
                <a16:creationId xmlns:a16="http://schemas.microsoft.com/office/drawing/2014/main" id="{48B19F53-6229-49ED-ACB0-16486E470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211" y="1281198"/>
            <a:ext cx="5963058" cy="4090902"/>
          </a:xfrm>
          <a:prstGeom prst="rect">
            <a:avLst/>
          </a:prstGeom>
          <a:noFill/>
          <a:ln w="57150">
            <a:solidFill>
              <a:srgbClr val="966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4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15455"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33670" y="0"/>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Sample size and statistical significance</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64581" y="555730"/>
            <a:ext cx="12192000" cy="754694"/>
          </a:xfrm>
          <a:prstGeom prst="rect">
            <a:avLst/>
          </a:prstGeom>
          <a:noFill/>
        </p:spPr>
        <p:txBody>
          <a:bodyPr wrap="square" rtlCol="0">
            <a:spAutoFit/>
          </a:bodyPr>
          <a:lstStyle/>
          <a:p>
            <a:pPr algn="ctr">
              <a:lnSpc>
                <a:spcPct val="150000"/>
              </a:lnSpc>
            </a:pPr>
            <a:r>
              <a:rPr lang="en-US" sz="3200" b="1" dirty="0"/>
              <a:t>t-test results</a:t>
            </a:r>
            <a:endParaRPr lang="en-US" sz="2400" b="1" dirty="0"/>
          </a:p>
        </p:txBody>
      </p:sp>
      <p:pic>
        <p:nvPicPr>
          <p:cNvPr id="13" name="Picture 12">
            <a:extLst>
              <a:ext uri="{FF2B5EF4-FFF2-40B4-BE49-F238E27FC236}">
                <a16:creationId xmlns:a16="http://schemas.microsoft.com/office/drawing/2014/main" id="{C1868D55-1A07-4D16-869A-37F6AF434A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6078" y="1611944"/>
            <a:ext cx="6814957" cy="3657600"/>
          </a:xfrm>
          <a:prstGeom prst="rect">
            <a:avLst/>
          </a:prstGeom>
          <a:solidFill>
            <a:srgbClr val="966F00"/>
          </a:solidFill>
          <a:ln w="38100">
            <a:solidFill>
              <a:srgbClr val="966F00"/>
            </a:solidFill>
          </a:ln>
        </p:spPr>
      </p:pic>
      <p:sp>
        <p:nvSpPr>
          <p:cNvPr id="14" name="Text Box 12">
            <a:extLst>
              <a:ext uri="{FF2B5EF4-FFF2-40B4-BE49-F238E27FC236}">
                <a16:creationId xmlns:a16="http://schemas.microsoft.com/office/drawing/2014/main" id="{1F967BDF-9A96-4B80-9331-E7C08DF4DB61}"/>
              </a:ext>
            </a:extLst>
          </p:cNvPr>
          <p:cNvSpPr txBox="1"/>
          <p:nvPr/>
        </p:nvSpPr>
        <p:spPr>
          <a:xfrm>
            <a:off x="2900313" y="5197475"/>
            <a:ext cx="6830722" cy="488950"/>
          </a:xfrm>
          <a:prstGeom prst="rect">
            <a:avLst/>
          </a:prstGeom>
          <a:solidFill>
            <a:schemeClr val="lt1"/>
          </a:solidFill>
          <a:ln w="6350">
            <a:solidFill>
              <a:srgbClr val="966F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6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                                                                                                                                                      |                       |                  |                           |                                    |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Test statistic (t)                                                       0         1.17    1.46        2.94             4.65</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6AE1999E-58C5-4645-A010-DBC0192B932C}"/>
              </a:ext>
            </a:extLst>
          </p:cNvPr>
          <p:cNvCxnSpPr>
            <a:cxnSpLocks/>
          </p:cNvCxnSpPr>
          <p:nvPr/>
        </p:nvCxnSpPr>
        <p:spPr>
          <a:xfrm flipV="1">
            <a:off x="3127096" y="5297094"/>
            <a:ext cx="6392917" cy="1174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D2B2A1-15AE-48BD-B87F-BDD52E8ECA86}"/>
              </a:ext>
            </a:extLst>
          </p:cNvPr>
          <p:cNvCxnSpPr>
            <a:cxnSpLocks/>
          </p:cNvCxnSpPr>
          <p:nvPr/>
        </p:nvCxnSpPr>
        <p:spPr>
          <a:xfrm flipH="1">
            <a:off x="2916077" y="5686425"/>
            <a:ext cx="6814957" cy="0"/>
          </a:xfrm>
          <a:prstGeom prst="line">
            <a:avLst/>
          </a:prstGeom>
          <a:ln w="38100">
            <a:solidFill>
              <a:srgbClr val="966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3F79AC-9792-4649-A4AA-AC1518E73595}"/>
              </a:ext>
            </a:extLst>
          </p:cNvPr>
          <p:cNvCxnSpPr>
            <a:cxnSpLocks/>
          </p:cNvCxnSpPr>
          <p:nvPr/>
        </p:nvCxnSpPr>
        <p:spPr>
          <a:xfrm>
            <a:off x="2900313" y="4864100"/>
            <a:ext cx="0" cy="822325"/>
          </a:xfrm>
          <a:prstGeom prst="line">
            <a:avLst/>
          </a:prstGeom>
          <a:ln w="38100">
            <a:solidFill>
              <a:srgbClr val="966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9AE3B5-5137-4ABF-9376-529A6A027B7C}"/>
              </a:ext>
            </a:extLst>
          </p:cNvPr>
          <p:cNvCxnSpPr/>
          <p:nvPr/>
        </p:nvCxnSpPr>
        <p:spPr>
          <a:xfrm>
            <a:off x="9746800" y="4736025"/>
            <a:ext cx="0" cy="966951"/>
          </a:xfrm>
          <a:prstGeom prst="line">
            <a:avLst/>
          </a:prstGeom>
          <a:ln w="38100">
            <a:solidFill>
              <a:srgbClr val="966F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4E83948-28EC-4758-875A-559B6FC34D3E}"/>
              </a:ext>
            </a:extLst>
          </p:cNvPr>
          <p:cNvSpPr txBox="1"/>
          <p:nvPr/>
        </p:nvSpPr>
        <p:spPr>
          <a:xfrm>
            <a:off x="5704367" y="2721935"/>
            <a:ext cx="914400" cy="914400"/>
          </a:xfrm>
          <a:prstGeom prst="rect">
            <a:avLst/>
          </a:prstGeom>
          <a:noFill/>
        </p:spPr>
        <p:txBody>
          <a:bodyPr wrap="square" rtlCol="0">
            <a:spAutoFit/>
          </a:bodyPr>
          <a:lstStyle/>
          <a:p>
            <a:endParaRPr lang="en-US" dirty="0"/>
          </a:p>
        </p:txBody>
      </p:sp>
      <p:sp>
        <p:nvSpPr>
          <p:cNvPr id="27" name="TextBox 26">
            <a:extLst>
              <a:ext uri="{FF2B5EF4-FFF2-40B4-BE49-F238E27FC236}">
                <a16:creationId xmlns:a16="http://schemas.microsoft.com/office/drawing/2014/main" id="{61278A38-2E41-445E-909C-3EE1EBED3854}"/>
              </a:ext>
            </a:extLst>
          </p:cNvPr>
          <p:cNvSpPr txBox="1"/>
          <p:nvPr/>
        </p:nvSpPr>
        <p:spPr>
          <a:xfrm>
            <a:off x="3061540" y="5746608"/>
            <a:ext cx="6669494" cy="307777"/>
          </a:xfrm>
          <a:prstGeom prst="rect">
            <a:avLst/>
          </a:prstGeom>
          <a:noFill/>
        </p:spPr>
        <p:txBody>
          <a:bodyPr wrap="square" rtlCol="0">
            <a:spAutoFit/>
          </a:bodyPr>
          <a:lstStyle/>
          <a:p>
            <a:r>
              <a:rPr lang="en-US" sz="1400" b="1" dirty="0">
                <a:solidFill>
                  <a:srgbClr val="FFC000"/>
                </a:solidFill>
                <a:highlight>
                  <a:srgbClr val="000000"/>
                </a:highlight>
              </a:rPr>
              <a:t> </a:t>
            </a:r>
            <a:r>
              <a:rPr lang="en-US" sz="1400" b="1" dirty="0">
                <a:highlight>
                  <a:srgbClr val="000000"/>
                </a:highlight>
              </a:rPr>
              <a:t> </a:t>
            </a:r>
            <a:r>
              <a:rPr lang="en-US" sz="1400" b="1" dirty="0">
                <a:solidFill>
                  <a:srgbClr val="FFCD2D"/>
                </a:solidFill>
                <a:highlight>
                  <a:srgbClr val="000000"/>
                </a:highlight>
              </a:rPr>
              <a:t>sample </a:t>
            </a:r>
            <a:r>
              <a:rPr lang="en-US" sz="1400" b="1" dirty="0" err="1">
                <a:solidFill>
                  <a:srgbClr val="FFCD2D"/>
                </a:solidFill>
                <a:highlight>
                  <a:srgbClr val="000000"/>
                </a:highlight>
              </a:rPr>
              <a:t>size</a:t>
            </a:r>
            <a:r>
              <a:rPr lang="en-US" sz="1400" b="1" dirty="0" err="1">
                <a:highlight>
                  <a:srgbClr val="000000"/>
                </a:highlight>
              </a:rPr>
              <a:t>xxxxxxxxxxxxxxxxxxxxxxxxxxxxxx</a:t>
            </a:r>
            <a:r>
              <a:rPr lang="en-US" sz="1400" b="1" dirty="0">
                <a:highlight>
                  <a:srgbClr val="000000"/>
                </a:highlight>
              </a:rPr>
              <a:t>   </a:t>
            </a:r>
            <a:r>
              <a:rPr lang="en-US" sz="1050" b="1" dirty="0">
                <a:highlight>
                  <a:srgbClr val="000000"/>
                </a:highlight>
              </a:rPr>
              <a:t> </a:t>
            </a:r>
            <a:r>
              <a:rPr lang="en-US" sz="1400" b="1" dirty="0">
                <a:highlight>
                  <a:srgbClr val="000000"/>
                </a:highlight>
              </a:rPr>
              <a:t> </a:t>
            </a:r>
            <a:r>
              <a:rPr lang="en-US" sz="1400" b="1" dirty="0">
                <a:solidFill>
                  <a:srgbClr val="FFCD2D"/>
                </a:solidFill>
                <a:highlight>
                  <a:srgbClr val="000000"/>
                </a:highlight>
              </a:rPr>
              <a:t>n=16   n=25      n=100         n=256</a:t>
            </a:r>
            <a:r>
              <a:rPr lang="en-US" sz="1400" b="1" dirty="0">
                <a:highlight>
                  <a:srgbClr val="000000"/>
                </a:highlight>
              </a:rPr>
              <a:t>x</a:t>
            </a:r>
            <a:r>
              <a:rPr lang="en-US" sz="1100" b="1" dirty="0">
                <a:highlight>
                  <a:srgbClr val="000000"/>
                </a:highlight>
              </a:rPr>
              <a:t>x</a:t>
            </a:r>
            <a:r>
              <a:rPr lang="en-US" sz="1400" b="1" dirty="0">
                <a:highlight>
                  <a:srgbClr val="000000"/>
                </a:highlight>
              </a:rPr>
              <a:t>x</a:t>
            </a:r>
            <a:r>
              <a:rPr lang="en-US" sz="1050" b="1" dirty="0">
                <a:highlight>
                  <a:srgbClr val="000000"/>
                </a:highlight>
              </a:rPr>
              <a:t>x</a:t>
            </a:r>
            <a:r>
              <a:rPr lang="en-US" sz="1000" b="1" dirty="0">
                <a:highlight>
                  <a:srgbClr val="000000"/>
                </a:highlight>
              </a:rPr>
              <a:t>x</a:t>
            </a:r>
            <a:r>
              <a:rPr lang="en-US" sz="1400" b="1" dirty="0">
                <a:highlight>
                  <a:srgbClr val="000000"/>
                </a:highlight>
              </a:rPr>
              <a:t>x</a:t>
            </a:r>
            <a:r>
              <a:rPr lang="en-US" sz="1400" b="1" dirty="0">
                <a:solidFill>
                  <a:srgbClr val="FFCD2D"/>
                </a:solidFill>
                <a:highlight>
                  <a:srgbClr val="000000"/>
                </a:highlight>
              </a:rPr>
              <a:t>   </a:t>
            </a:r>
          </a:p>
        </p:txBody>
      </p:sp>
      <p:pic>
        <p:nvPicPr>
          <p:cNvPr id="28" name="Picture 27">
            <a:extLst>
              <a:ext uri="{FF2B5EF4-FFF2-40B4-BE49-F238E27FC236}">
                <a16:creationId xmlns:a16="http://schemas.microsoft.com/office/drawing/2014/main" id="{EC7E1C0B-A1EF-48E2-B247-D912A8EE0D05}"/>
              </a:ext>
            </a:extLst>
          </p:cNvPr>
          <p:cNvPicPr/>
          <p:nvPr/>
        </p:nvPicPr>
        <p:blipFill rotWithShape="1">
          <a:blip r:embed="rId7">
            <a:extLst>
              <a:ext uri="{28A0092B-C50C-407E-A947-70E740481C1C}">
                <a14:useLocalDpi xmlns:a14="http://schemas.microsoft.com/office/drawing/2010/main" val="0"/>
              </a:ext>
            </a:extLst>
          </a:blip>
          <a:srcRect l="62050" t="41290" r="6410" b="14154"/>
          <a:stretch/>
        </p:blipFill>
        <p:spPr bwMode="auto">
          <a:xfrm>
            <a:off x="508630" y="3518116"/>
            <a:ext cx="1995078" cy="1754813"/>
          </a:xfrm>
          <a:prstGeom prst="rect">
            <a:avLst/>
          </a:prstGeom>
          <a:solidFill>
            <a:schemeClr val="bg1"/>
          </a:solidFill>
          <a:ln w="28575">
            <a:solidFill>
              <a:srgbClr val="966F00"/>
            </a:solidFill>
          </a:ln>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id="{8A4E83DE-0A8B-4AFB-8D3E-4607EE328597}"/>
              </a:ext>
            </a:extLst>
          </p:cNvPr>
          <p:cNvSpPr txBox="1"/>
          <p:nvPr/>
        </p:nvSpPr>
        <p:spPr>
          <a:xfrm>
            <a:off x="443003" y="1976785"/>
            <a:ext cx="2099458" cy="954107"/>
          </a:xfrm>
          <a:prstGeom prst="rect">
            <a:avLst/>
          </a:prstGeom>
          <a:solidFill>
            <a:schemeClr val="bg1"/>
          </a:solidFill>
          <a:ln w="38100">
            <a:solidFill>
              <a:srgbClr val="966F00"/>
            </a:solidFill>
          </a:ln>
        </p:spPr>
        <p:txBody>
          <a:bodyPr wrap="square" rtlCol="0">
            <a:spAutoFit/>
          </a:bodyPr>
          <a:lstStyle/>
          <a:p>
            <a:r>
              <a:rPr lang="en-US" sz="1400" b="1" dirty="0">
                <a:solidFill>
                  <a:srgbClr val="0070C0"/>
                </a:solidFill>
                <a:latin typeface="Times New Roman" panose="02020603050405020304" pitchFamily="18" charset="0"/>
                <a:ea typeface="Times New Roman" panose="02020603050405020304" pitchFamily="18" charset="0"/>
              </a:rPr>
              <a:t>x</a:t>
            </a:r>
            <a:r>
              <a:rPr lang="en-US" sz="1400" b="1" dirty="0">
                <a:solidFill>
                  <a:srgbClr val="0070C0"/>
                </a:solidFill>
                <a:effectLst/>
                <a:latin typeface="Times New Roman" panose="02020603050405020304" pitchFamily="18" charset="0"/>
                <a:ea typeface="Times New Roman" panose="02020603050405020304" pitchFamily="18" charset="0"/>
              </a:rPr>
              <a:t>   =  98.8</a:t>
            </a:r>
            <a:r>
              <a:rPr lang="en-US" sz="1400" b="1" dirty="0">
                <a:effectLst/>
                <a:latin typeface="Times New Roman" panose="02020603050405020304" pitchFamily="18" charset="0"/>
                <a:ea typeface="Times New Roman" panose="02020603050405020304" pitchFamily="18" charset="0"/>
              </a:rPr>
              <a:t>	 </a:t>
            </a:r>
          </a:p>
          <a:p>
            <a:r>
              <a:rPr lang="en-US" sz="1400" b="1" dirty="0">
                <a:solidFill>
                  <a:srgbClr val="00B050"/>
                </a:solidFill>
                <a:effectLst/>
                <a:latin typeface="Times New Roman" panose="02020603050405020304" pitchFamily="18" charset="0"/>
                <a:ea typeface="Times New Roman" panose="02020603050405020304" pitchFamily="18" charset="0"/>
              </a:rPr>
              <a:t>µ   =  98.6</a:t>
            </a:r>
          </a:p>
          <a:p>
            <a:r>
              <a:rPr lang="en-US" sz="1400" b="1" dirty="0">
                <a:solidFill>
                  <a:srgbClr val="7030A0"/>
                </a:solidFill>
                <a:effectLst/>
                <a:latin typeface="Times New Roman" panose="02020603050405020304" pitchFamily="18" charset="0"/>
                <a:ea typeface="Times New Roman" panose="02020603050405020304" pitchFamily="18" charset="0"/>
              </a:rPr>
              <a:t>s    =  0.68363</a:t>
            </a:r>
          </a:p>
          <a:p>
            <a:r>
              <a:rPr lang="en-US" sz="1400" b="1" dirty="0">
                <a:solidFill>
                  <a:srgbClr val="FFCD2D"/>
                </a:solidFill>
                <a:latin typeface="Times New Roman" panose="02020603050405020304" pitchFamily="18" charset="0"/>
              </a:rPr>
              <a:t>n   =  16, 25, 100, 256</a:t>
            </a:r>
            <a:endParaRPr lang="en-US" sz="1400" b="1" dirty="0">
              <a:solidFill>
                <a:srgbClr val="FFCD2D"/>
              </a:solidFill>
            </a:endParaRPr>
          </a:p>
        </p:txBody>
      </p:sp>
      <p:sp>
        <p:nvSpPr>
          <p:cNvPr id="30" name="TextBox 29">
            <a:extLst>
              <a:ext uri="{FF2B5EF4-FFF2-40B4-BE49-F238E27FC236}">
                <a16:creationId xmlns:a16="http://schemas.microsoft.com/office/drawing/2014/main" id="{5CF94417-15B5-4236-84F7-AA4878046DD1}"/>
              </a:ext>
            </a:extLst>
          </p:cNvPr>
          <p:cNvSpPr txBox="1"/>
          <p:nvPr/>
        </p:nvSpPr>
        <p:spPr>
          <a:xfrm>
            <a:off x="7656899" y="2115879"/>
            <a:ext cx="2074135" cy="307777"/>
          </a:xfrm>
          <a:prstGeom prst="rect">
            <a:avLst/>
          </a:prstGeom>
          <a:noFill/>
        </p:spPr>
        <p:txBody>
          <a:bodyPr wrap="square" rtlCol="0">
            <a:spAutoFit/>
          </a:bodyPr>
          <a:lstStyle/>
          <a:p>
            <a:pPr algn="ctr"/>
            <a:r>
              <a:rPr lang="en-US" sz="1400" b="1" dirty="0">
                <a:solidFill>
                  <a:srgbClr val="E20000"/>
                </a:solidFill>
              </a:rPr>
              <a:t>Statistically significant</a:t>
            </a:r>
          </a:p>
        </p:txBody>
      </p:sp>
      <p:sp>
        <p:nvSpPr>
          <p:cNvPr id="31" name="TextBox 30">
            <a:extLst>
              <a:ext uri="{FF2B5EF4-FFF2-40B4-BE49-F238E27FC236}">
                <a16:creationId xmlns:a16="http://schemas.microsoft.com/office/drawing/2014/main" id="{DAD345C5-5C86-42B4-9DB2-91623008E598}"/>
              </a:ext>
            </a:extLst>
          </p:cNvPr>
          <p:cNvSpPr txBox="1"/>
          <p:nvPr/>
        </p:nvSpPr>
        <p:spPr>
          <a:xfrm>
            <a:off x="2916078" y="2115879"/>
            <a:ext cx="2074136" cy="307777"/>
          </a:xfrm>
          <a:prstGeom prst="rect">
            <a:avLst/>
          </a:prstGeom>
          <a:noFill/>
        </p:spPr>
        <p:txBody>
          <a:bodyPr wrap="square" rtlCol="0">
            <a:spAutoFit/>
          </a:bodyPr>
          <a:lstStyle/>
          <a:p>
            <a:pPr algn="ctr"/>
            <a:r>
              <a:rPr lang="en-US" sz="1400" b="1" dirty="0">
                <a:solidFill>
                  <a:srgbClr val="E20000"/>
                </a:solidFill>
              </a:rPr>
              <a:t>Statistically significant</a:t>
            </a:r>
          </a:p>
        </p:txBody>
      </p:sp>
      <p:sp>
        <p:nvSpPr>
          <p:cNvPr id="23" name="TextBox 22">
            <a:extLst>
              <a:ext uri="{FF2B5EF4-FFF2-40B4-BE49-F238E27FC236}">
                <a16:creationId xmlns:a16="http://schemas.microsoft.com/office/drawing/2014/main" id="{5A35A838-77AE-4383-944B-3BF2F015BF08}"/>
              </a:ext>
            </a:extLst>
          </p:cNvPr>
          <p:cNvSpPr txBox="1"/>
          <p:nvPr/>
        </p:nvSpPr>
        <p:spPr>
          <a:xfrm>
            <a:off x="3061540" y="6035655"/>
            <a:ext cx="6591343" cy="307777"/>
          </a:xfrm>
          <a:prstGeom prst="rect">
            <a:avLst/>
          </a:prstGeom>
          <a:noFill/>
        </p:spPr>
        <p:txBody>
          <a:bodyPr wrap="square" rtlCol="0">
            <a:spAutoFit/>
          </a:bodyPr>
          <a:lstStyle/>
          <a:p>
            <a:r>
              <a:rPr lang="en-US" sz="1400" b="1" dirty="0">
                <a:solidFill>
                  <a:srgbClr val="FFCD2D"/>
                </a:solidFill>
                <a:highlight>
                  <a:srgbClr val="000000"/>
                </a:highlight>
              </a:rPr>
              <a:t>  p-value  </a:t>
            </a:r>
            <a:r>
              <a:rPr lang="en-US" sz="1400" b="1" dirty="0" err="1">
                <a:highlight>
                  <a:srgbClr val="000000"/>
                </a:highlight>
              </a:rPr>
              <a:t>xxxxxxxxxxxxxx</a:t>
            </a:r>
            <a:r>
              <a:rPr lang="en-US" sz="1400" b="1" dirty="0">
                <a:highlight>
                  <a:srgbClr val="000000"/>
                </a:highlight>
              </a:rPr>
              <a:t> </a:t>
            </a:r>
            <a:r>
              <a:rPr lang="en-US" sz="1400" b="1" dirty="0" err="1">
                <a:highlight>
                  <a:srgbClr val="000000"/>
                </a:highlight>
              </a:rPr>
              <a:t>xxxx</a:t>
            </a:r>
            <a:r>
              <a:rPr lang="en-US" sz="1400" b="1" dirty="0">
                <a:highlight>
                  <a:srgbClr val="000000"/>
                </a:highlight>
              </a:rPr>
              <a:t> </a:t>
            </a:r>
            <a:r>
              <a:rPr lang="en-US" sz="1400" b="1" dirty="0" err="1">
                <a:highlight>
                  <a:srgbClr val="000000"/>
                </a:highlight>
              </a:rPr>
              <a:t>xxxxxxxxx</a:t>
            </a:r>
            <a:r>
              <a:rPr lang="en-US" sz="1400" b="1" dirty="0">
                <a:highlight>
                  <a:srgbClr val="000000"/>
                </a:highlight>
              </a:rPr>
              <a:t>  </a:t>
            </a:r>
            <a:r>
              <a:rPr lang="en-US" sz="1050" b="1" dirty="0">
                <a:highlight>
                  <a:srgbClr val="000000"/>
                </a:highlight>
              </a:rPr>
              <a:t>              </a:t>
            </a:r>
            <a:r>
              <a:rPr lang="en-US" sz="1400" b="1" dirty="0">
                <a:highlight>
                  <a:srgbClr val="000000"/>
                </a:highlight>
              </a:rPr>
              <a:t> </a:t>
            </a:r>
            <a:r>
              <a:rPr lang="en-US" sz="1400" b="1" dirty="0">
                <a:solidFill>
                  <a:srgbClr val="FFCD2D"/>
                </a:solidFill>
                <a:highlight>
                  <a:srgbClr val="000000"/>
                </a:highlight>
              </a:rPr>
              <a:t>.260     .157        .022  </a:t>
            </a:r>
            <a:r>
              <a:rPr lang="en-US" sz="1400" b="1" dirty="0">
                <a:highlight>
                  <a:srgbClr val="000000"/>
                </a:highlight>
              </a:rPr>
              <a:t>x  </a:t>
            </a:r>
            <a:r>
              <a:rPr lang="en-US" sz="1400" b="1" dirty="0">
                <a:solidFill>
                  <a:srgbClr val="FFCD2D"/>
                </a:solidFill>
                <a:highlight>
                  <a:srgbClr val="000000"/>
                </a:highlight>
              </a:rPr>
              <a:t>  .0000053</a:t>
            </a:r>
            <a:r>
              <a:rPr lang="en-US" sz="1400" b="1" dirty="0">
                <a:highlight>
                  <a:srgbClr val="000000"/>
                </a:highlight>
              </a:rPr>
              <a:t>xx  x</a:t>
            </a:r>
            <a:r>
              <a:rPr lang="en-US" sz="1400" b="1" dirty="0">
                <a:solidFill>
                  <a:srgbClr val="FFCD2D"/>
                </a:solidFill>
                <a:highlight>
                  <a:srgbClr val="000000"/>
                </a:highlight>
              </a:rPr>
              <a:t>   </a:t>
            </a:r>
          </a:p>
        </p:txBody>
      </p:sp>
    </p:spTree>
    <p:extLst>
      <p:ext uri="{BB962C8B-B14F-4D97-AF65-F5344CB8AC3E}">
        <p14:creationId xmlns:p14="http://schemas.microsoft.com/office/powerpoint/2010/main" val="129544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27310"/>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Understanding </a:t>
            </a:r>
            <a:r>
              <a:rPr kumimoji="0" lang="en-US" sz="4800" b="1" i="1" u="none" strike="noStrike" kern="1200" cap="none" spc="0" normalizeH="0" baseline="0" noProof="0" dirty="0">
                <a:ln>
                  <a:noFill/>
                </a:ln>
                <a:solidFill>
                  <a:srgbClr val="8E0000"/>
                </a:solidFill>
                <a:effectLst/>
                <a:uLnTx/>
                <a:uFillTx/>
                <a:latin typeface="Calibri" panose="020F0502020204030204"/>
                <a:ea typeface="+mn-ea"/>
                <a:cs typeface="+mn-cs"/>
              </a:rPr>
              <a:t>Probability Values </a:t>
            </a: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(p-values)  </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702933" y="2094420"/>
            <a:ext cx="9904107" cy="4266681"/>
          </a:xfrm>
          <a:prstGeom prst="rect">
            <a:avLst/>
          </a:prstGeom>
          <a:noFill/>
        </p:spPr>
        <p:txBody>
          <a:bodyPr wrap="square" rtlCol="0">
            <a:spAutoFit/>
          </a:bodyPr>
          <a:lstStyle/>
          <a:p>
            <a:pPr marL="1257300" lvl="2" indent="-342900">
              <a:lnSpc>
                <a:spcPts val="2880"/>
              </a:lnSpc>
              <a:buFont typeface="Wingdings" panose="05000000000000000000" pitchFamily="2" charset="2"/>
              <a:buChar char="Ø"/>
            </a:pPr>
            <a:r>
              <a:rPr lang="en-US" sz="2100" b="1" dirty="0">
                <a:effectLst/>
                <a:latin typeface="Calibri" panose="020F0502020204030204" pitchFamily="34" charset="0"/>
                <a:ea typeface="Calibri" panose="020F0502020204030204" pitchFamily="34" charset="0"/>
                <a:cs typeface="Times New Roman" panose="02020603050405020304" pitchFamily="18" charset="0"/>
              </a:rPr>
              <a:t>In statistical hypothesis testing, the p-value or probability value or asymptotic significance is the probability for a given statistical model that, when the null hypothesis is true, the statistical summary (such as the sample mean difference between two compared groups) would be the same as or of greater magnitude than the actual observed results</a:t>
            </a:r>
          </a:p>
          <a:p>
            <a:pPr marL="1257300" lvl="2" indent="-342900">
              <a:lnSpc>
                <a:spcPts val="2880"/>
              </a:lnSpc>
              <a:buFont typeface="Wingdings" panose="05000000000000000000" pitchFamily="2" charset="2"/>
              <a:buChar char="Ø"/>
            </a:pPr>
            <a:endParaRPr lang="en-US" sz="2100" b="1" dirty="0">
              <a:effectLst/>
              <a:ea typeface="Calibri" panose="020F0502020204030204" pitchFamily="34" charset="0"/>
              <a:cs typeface="Times New Roman" panose="02020603050405020304" pitchFamily="18" charset="0"/>
            </a:endParaRPr>
          </a:p>
          <a:p>
            <a:pPr marL="1257300" lvl="2" indent="-342900">
              <a:buFont typeface="Wingdings" panose="05000000000000000000" pitchFamily="2" charset="2"/>
              <a:buChar char="Ø"/>
            </a:pPr>
            <a:r>
              <a:rPr lang="en-US" sz="2100" b="1" dirty="0"/>
              <a:t>It is a statistical measurement used to validate a hypothesis against observed data</a:t>
            </a:r>
          </a:p>
          <a:p>
            <a:pPr marL="1257300" lvl="2" indent="-342900">
              <a:lnSpc>
                <a:spcPts val="2880"/>
              </a:lnSpc>
              <a:buFont typeface="Wingdings" panose="05000000000000000000" pitchFamily="2" charset="2"/>
              <a:buChar char="Ø"/>
            </a:pPr>
            <a:endParaRPr lang="en-US" sz="2100" b="1" dirty="0"/>
          </a:p>
          <a:p>
            <a:pPr marL="1257300" lvl="2" indent="-342900">
              <a:lnSpc>
                <a:spcPts val="2880"/>
              </a:lnSpc>
              <a:buFont typeface="Wingdings" panose="05000000000000000000" pitchFamily="2" charset="2"/>
              <a:buChar char="Ø"/>
            </a:pPr>
            <a:r>
              <a:rPr lang="en-US" sz="2100" b="1" dirty="0">
                <a:effectLst/>
                <a:ea typeface="Calibri" panose="020F0502020204030204" pitchFamily="34" charset="0"/>
                <a:cs typeface="Times New Roman" panose="02020603050405020304" pitchFamily="18" charset="0"/>
              </a:rPr>
              <a:t>The probability value domain is    --    [ 0  </a:t>
            </a:r>
            <a:r>
              <a:rPr lang="en-US" sz="2100" b="1" dirty="0">
                <a:effectLst/>
                <a:ea typeface="Calibri" panose="020F0502020204030204" pitchFamily="34" charset="0"/>
                <a:cs typeface="Calibri" panose="020F0502020204030204" pitchFamily="34" charset="0"/>
              </a:rPr>
              <a:t>≤  p-value  ≤  1 ]</a:t>
            </a:r>
          </a:p>
          <a:p>
            <a:pPr>
              <a:lnSpc>
                <a:spcPct val="150000"/>
              </a:lnSpc>
            </a:pPr>
            <a:endParaRPr lang="en-US" sz="2200" b="1" dirty="0"/>
          </a:p>
        </p:txBody>
      </p:sp>
      <p:sp>
        <p:nvSpPr>
          <p:cNvPr id="11" name="TextBox 10">
            <a:extLst>
              <a:ext uri="{FF2B5EF4-FFF2-40B4-BE49-F238E27FC236}">
                <a16:creationId xmlns:a16="http://schemas.microsoft.com/office/drawing/2014/main" id="{C16E80C5-7213-4096-AF8F-3B81C59F4FAA}"/>
              </a:ext>
            </a:extLst>
          </p:cNvPr>
          <p:cNvSpPr txBox="1"/>
          <p:nvPr/>
        </p:nvSpPr>
        <p:spPr>
          <a:xfrm>
            <a:off x="1970314" y="1039958"/>
            <a:ext cx="8501743" cy="1292662"/>
          </a:xfrm>
          <a:prstGeom prst="rect">
            <a:avLst/>
          </a:prstGeom>
          <a:noFill/>
        </p:spPr>
        <p:txBody>
          <a:bodyPr wrap="square" rtlCol="0">
            <a:spAutoFit/>
          </a:bodyPr>
          <a:lstStyle/>
          <a:p>
            <a:pPr algn="ctr"/>
            <a:r>
              <a:rPr lang="en-US" sz="3000" b="1" dirty="0"/>
              <a:t>The “formal definition” is expressed via mathematical terminology…</a:t>
            </a:r>
          </a:p>
          <a:p>
            <a:endParaRPr lang="en-US" dirty="0"/>
          </a:p>
        </p:txBody>
      </p:sp>
    </p:spTree>
    <p:extLst>
      <p:ext uri="{BB962C8B-B14F-4D97-AF65-F5344CB8AC3E}">
        <p14:creationId xmlns:p14="http://schemas.microsoft.com/office/powerpoint/2010/main" val="9875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1" y="79024"/>
            <a:ext cx="12192000" cy="1556452"/>
          </a:xfrm>
          <a:prstGeom prst="rect">
            <a:avLst/>
          </a:prstGeom>
          <a:noFill/>
        </p:spPr>
        <p:txBody>
          <a:bodyPr wrap="square" rtlCol="0">
            <a:spAutoFit/>
          </a:bodyPr>
          <a:lstStyle/>
          <a:p>
            <a:pPr marL="0" marR="0" lvl="0" indent="0" algn="ctr" defTabSz="457200" rtl="0" eaLnBrk="1" fontAlgn="auto" latinLnBrk="0" hangingPunct="1">
              <a:lnSpc>
                <a:spcPts val="576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66F00"/>
                </a:solidFill>
                <a:effectLst/>
                <a:uLnTx/>
                <a:uFillTx/>
                <a:latin typeface="Calibri" panose="020F0502020204030204"/>
                <a:ea typeface="+mn-ea"/>
                <a:cs typeface="+mn-cs"/>
              </a:rPr>
              <a:t>Breaking down p-values for a non-statistical audience…</a:t>
            </a:r>
          </a:p>
          <a:p>
            <a:pPr marL="0" marR="0" lvl="0" indent="0" algn="ctr" defTabSz="457200" rtl="0" eaLnBrk="1" fontAlgn="auto" latinLnBrk="0" hangingPunct="1">
              <a:lnSpc>
                <a:spcPts val="576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1" y="857250"/>
            <a:ext cx="12191999" cy="7506670"/>
          </a:xfrm>
          <a:prstGeom prst="rect">
            <a:avLst/>
          </a:prstGeom>
          <a:noFill/>
        </p:spPr>
        <p:txBody>
          <a:bodyPr wrap="square" rtlCol="0">
            <a:spAutoFit/>
          </a:bodyPr>
          <a:lstStyle/>
          <a:p>
            <a:pPr marL="2114550" lvl="4" indent="-285750">
              <a:lnSpc>
                <a:spcPct val="150000"/>
              </a:lnSpc>
              <a:buFont typeface="Wingdings" panose="05000000000000000000" pitchFamily="2" charset="2"/>
              <a:buChar char="Ø"/>
            </a:pPr>
            <a:r>
              <a:rPr lang="en-US" sz="2000" b="1" dirty="0">
                <a:latin typeface="Calibri" panose="020F0502020204030204" pitchFamily="34" charset="0"/>
                <a:ea typeface="Calibri" panose="020F0502020204030204" pitchFamily="34" charset="0"/>
                <a:cs typeface="Times New Roman" panose="02020603050405020304" pitchFamily="18" charset="0"/>
              </a:rPr>
              <a:t>It is a statistical measurement (often calculated from a statistical test)</a:t>
            </a:r>
          </a:p>
          <a:p>
            <a:pPr marL="2114550" lvl="4" indent="-285750">
              <a:lnSpc>
                <a:spcPct val="150000"/>
              </a:lnSpc>
              <a:buFont typeface="Wingdings" panose="05000000000000000000" pitchFamily="2" charset="2"/>
              <a:buChar char="Ø"/>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It is a probability expressed as a number</a:t>
            </a:r>
          </a:p>
          <a:p>
            <a:pPr marL="2571750" lvl="5" indent="-285750">
              <a:lnSpc>
                <a:spcPct val="150000"/>
              </a:lnSpc>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range from 0 to 1 (inclusive) occasionally 0% to 100% (inclusive)</a:t>
            </a:r>
          </a:p>
          <a:p>
            <a:pPr marL="2114550" lvl="4" indent="-285750">
              <a:lnSpc>
                <a:spcPct val="150000"/>
              </a:lnSpc>
              <a:buFont typeface="Wingdings" panose="05000000000000000000" pitchFamily="2" charset="2"/>
              <a:buChar char="Ø"/>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Calibri" panose="020F0502020204030204" pitchFamily="34" charset="0"/>
              </a:rPr>
              <a:t>It is conditional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p>
          <a:p>
            <a:pPr marL="2571750" lvl="5" indent="-285750">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an event occurrence, given that another event (by assumption,                         presumption, assertion, or evidence) is already known to have occurred</a:t>
            </a:r>
            <a:r>
              <a:rPr lang="en-US" sz="2000" b="1" dirty="0">
                <a:latin typeface="Calibri" panose="020F0502020204030204" pitchFamily="34" charset="0"/>
                <a:ea typeface="Calibri" panose="020F0502020204030204" pitchFamily="34" charset="0"/>
                <a:cs typeface="Calibri" panose="020F0502020204030204" pitchFamily="34" charset="0"/>
              </a:rPr>
              <a:t> </a:t>
            </a:r>
          </a:p>
          <a:p>
            <a:pPr marL="2571750" lvl="5" indent="-285750">
              <a:lnSpc>
                <a:spcPct val="150000"/>
              </a:lnSpc>
              <a:spcAft>
                <a:spcPts val="1200"/>
              </a:spcAft>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Calibri" panose="020F0502020204030204" pitchFamily="34" charset="0"/>
              </a:rPr>
              <a:t>In our context -- </a:t>
            </a:r>
            <a:r>
              <a:rPr lang="en-US" sz="2000" b="1" i="1" dirty="0">
                <a:effectLst/>
                <a:latin typeface="Calibri" panose="020F0502020204030204" pitchFamily="34" charset="0"/>
                <a:ea typeface="Calibri" panose="020F0502020204030204" pitchFamily="34" charset="0"/>
                <a:cs typeface="Calibri" panose="020F0502020204030204" pitchFamily="34" charset="0"/>
              </a:rPr>
              <a:t>Given that the Null Hypothesis is True</a:t>
            </a:r>
            <a:endParaRPr lang="en-US" sz="2000" b="1" i="1"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nSpc>
                <a:spcPct val="150000"/>
              </a:lnSpc>
              <a:buFont typeface="Wingdings" panose="05000000000000000000" pitchFamily="2" charset="2"/>
              <a:buChar char="Ø"/>
            </a:pPr>
            <a:r>
              <a:rPr lang="en-US" sz="2000" b="1" dirty="0"/>
              <a:t>Null hypothesis (</a:t>
            </a:r>
            <a:r>
              <a:rPr lang="en-US" sz="2000" b="1" i="1" dirty="0"/>
              <a:t>nothing is happening</a:t>
            </a:r>
            <a:r>
              <a:rPr lang="en-US" sz="2000" b="1" dirty="0"/>
              <a:t>)</a:t>
            </a:r>
          </a:p>
          <a:p>
            <a:pPr marL="2571750" lvl="5" indent="-285750">
              <a:lnSpc>
                <a:spcPct val="150000"/>
              </a:lnSpc>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Hypothesis of no change -- Conventional wisdom -- Status q</a:t>
            </a:r>
            <a:r>
              <a:rPr lang="en-US" sz="2000" b="1" dirty="0">
                <a:latin typeface="Calibri" panose="020F0502020204030204" pitchFamily="34" charset="0"/>
                <a:ea typeface="Calibri" panose="020F0502020204030204" pitchFamily="34" charset="0"/>
                <a:cs typeface="Times New Roman" panose="02020603050405020304" pitchFamily="18" charset="0"/>
              </a:rPr>
              <a:t>uo</a:t>
            </a:r>
          </a:p>
          <a:p>
            <a:pPr marL="2114550" lvl="4" indent="-285750">
              <a:lnSpc>
                <a:spcPct val="150000"/>
              </a:lnSpc>
              <a:buFont typeface="Wingdings" panose="05000000000000000000" pitchFamily="2" charset="2"/>
              <a:buChar char="Ø"/>
            </a:pPr>
            <a:r>
              <a:rPr lang="en-US" sz="2000" b="1" dirty="0"/>
              <a:t>Alternative hypothesis (</a:t>
            </a:r>
            <a:r>
              <a:rPr lang="en-US" sz="2000" b="1" i="1" dirty="0"/>
              <a:t>something is happening</a:t>
            </a:r>
            <a:r>
              <a:rPr lang="en-US" sz="2000" b="1" dirty="0"/>
              <a:t>)</a:t>
            </a:r>
          </a:p>
          <a:p>
            <a:pPr marL="2571750" lvl="5" indent="-285750">
              <a:lnSpc>
                <a:spcPct val="150000"/>
              </a:lnSpc>
              <a:buFont typeface="Arial" panose="020B0604020202020204" pitchFamily="34" charset="0"/>
              <a:buChar cha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Research hypothesis -- Experimental hypothesis --  Directional hypothesis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571750" lvl="5" indent="-285750">
              <a:lnSpc>
                <a:spcPct val="150000"/>
              </a:lnSpc>
              <a:buFont typeface="Arial" panose="020B0604020202020204" pitchFamily="34" charset="0"/>
              <a:buChar char="•"/>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2571750" lvl="5" indent="-285750">
              <a:lnSpc>
                <a:spcPct val="150000"/>
              </a:lnSpc>
              <a:buFont typeface="Arial" panose="020B0604020202020204" pitchFamily="34" charset="0"/>
              <a:buChar char="•"/>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50000"/>
              </a:lnSpc>
            </a:pP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b="1" dirty="0"/>
              <a:t> </a:t>
            </a:r>
            <a:endParaRPr lang="en-US" sz="3200" b="1" dirty="0"/>
          </a:p>
        </p:txBody>
      </p:sp>
      <p:cxnSp>
        <p:nvCxnSpPr>
          <p:cNvPr id="11" name="Straight Connector 10">
            <a:extLst>
              <a:ext uri="{FF2B5EF4-FFF2-40B4-BE49-F238E27FC236}">
                <a16:creationId xmlns:a16="http://schemas.microsoft.com/office/drawing/2014/main" id="{34DC89ED-B4B7-43E1-BC98-0D485A3A619C}"/>
              </a:ext>
            </a:extLst>
          </p:cNvPr>
          <p:cNvCxnSpPr>
            <a:cxnSpLocks/>
          </p:cNvCxnSpPr>
          <p:nvPr/>
        </p:nvCxnSpPr>
        <p:spPr>
          <a:xfrm>
            <a:off x="957943" y="3918857"/>
            <a:ext cx="1027611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2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58809"/>
            <a:ext cx="12192000"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66F00"/>
                </a:solidFill>
                <a:effectLst/>
                <a:uLnTx/>
                <a:uFillTx/>
                <a:latin typeface="Calibri" panose="020F0502020204030204"/>
                <a:ea typeface="+mn-ea"/>
                <a:cs typeface="+mn-cs"/>
              </a:rPr>
              <a:t>Informally P values can be thought of in terms of</a:t>
            </a:r>
          </a:p>
          <a:p>
            <a:pPr algn="ctr">
              <a:defRPr/>
            </a:pPr>
            <a:r>
              <a:rPr lang="en-US" sz="4400" b="1" i="1" dirty="0">
                <a:solidFill>
                  <a:srgbClr val="8E0000"/>
                </a:solidFill>
              </a:rPr>
              <a:t>Evidence Against the Null Hypothesis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66F00"/>
                </a:solidFill>
                <a:effectLst/>
                <a:uLnTx/>
                <a:uFillTx/>
                <a:latin typeface="Calibri" panose="020F0502020204030204"/>
                <a:ea typeface="+mn-ea"/>
                <a:cs typeface="+mn-cs"/>
              </a:rPr>
              <a:t> </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1333499" y="1926066"/>
            <a:ext cx="9944101" cy="5328831"/>
          </a:xfrm>
          <a:prstGeom prst="rect">
            <a:avLst/>
          </a:prstGeom>
          <a:noFill/>
        </p:spPr>
        <p:txBody>
          <a:bodyPr wrap="square" rtlCol="0">
            <a:spAutoFit/>
          </a:bodyPr>
          <a:lstStyle/>
          <a:p>
            <a:pPr marL="342900" indent="-342900">
              <a:buFont typeface="Wingdings" panose="05000000000000000000" pitchFamily="2" charset="2"/>
              <a:buChar char="Ø"/>
            </a:pPr>
            <a:r>
              <a:rPr lang="en-US" sz="2800" b="1" dirty="0">
                <a:effectLst/>
                <a:ea typeface="Times New Roman" panose="02020603050405020304" pitchFamily="18" charset="0"/>
                <a:cs typeface="Times New Roman" panose="02020603050405020304" pitchFamily="18" charset="0"/>
              </a:rPr>
              <a:t>Strength of how well the sample data support the argument that the null hypothesis is true</a:t>
            </a:r>
          </a:p>
          <a:p>
            <a:pPr marL="342900" indent="-342900">
              <a:buFont typeface="Wingdings" panose="05000000000000000000" pitchFamily="2" charset="2"/>
              <a:buChar char="Ø"/>
            </a:pPr>
            <a:endParaRPr lang="en-US" sz="2800" b="1" dirty="0">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b="1" dirty="0">
                <a:effectLst/>
                <a:ea typeface="Times New Roman" panose="02020603050405020304" pitchFamily="18" charset="0"/>
                <a:cs typeface="Times New Roman" panose="02020603050405020304" pitchFamily="18" charset="0"/>
              </a:rPr>
              <a:t>Measures how compatible your data are with the null hypothesis</a:t>
            </a:r>
          </a:p>
          <a:p>
            <a:pPr marL="342900" indent="-342900">
              <a:buFont typeface="Wingdings" panose="05000000000000000000" pitchFamily="2" charset="2"/>
              <a:buChar char="Ø"/>
            </a:pPr>
            <a:endParaRPr lang="en-US" sz="2800" b="1" dirty="0">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b="1" dirty="0">
                <a:effectLst/>
                <a:ea typeface="Times New Roman" panose="02020603050405020304" pitchFamily="18" charset="0"/>
                <a:cs typeface="Times New Roman" panose="02020603050405020304" pitchFamily="18" charset="0"/>
              </a:rPr>
              <a:t>How likely is the effect observed in your sample data if the   null hypothesis is true?</a:t>
            </a:r>
          </a:p>
          <a:p>
            <a:pPr marL="342900" indent="-342900">
              <a:buFont typeface="Wingdings" panose="05000000000000000000" pitchFamily="2" charset="2"/>
              <a:buChar char="Ø"/>
            </a:pPr>
            <a:endParaRPr lang="en-US" sz="2400" b="1" dirty="0">
              <a:effectLst/>
              <a:ea typeface="Times New Roman" panose="02020603050405020304" pitchFamily="18" charset="0"/>
              <a:cs typeface="Times New Roman" panose="02020603050405020304" pitchFamily="18" charset="0"/>
            </a:endParaRPr>
          </a:p>
          <a:p>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US" sz="2400" b="1" dirty="0"/>
          </a:p>
        </p:txBody>
      </p:sp>
    </p:spTree>
    <p:extLst>
      <p:ext uri="{BB962C8B-B14F-4D97-AF65-F5344CB8AC3E}">
        <p14:creationId xmlns:p14="http://schemas.microsoft.com/office/powerpoint/2010/main" val="86263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08198"/>
            <a:ext cx="1219200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Understanding P values</a:t>
            </a:r>
          </a:p>
          <a:p>
            <a:pPr algn="ctr">
              <a:defRPr/>
            </a:pPr>
            <a:r>
              <a:rPr lang="en-US" sz="4800" b="1" i="1" dirty="0">
                <a:solidFill>
                  <a:srgbClr val="8E0000"/>
                </a:solidFill>
              </a:rPr>
              <a:t>Evidence Against the Null Hypothesis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1001486" y="1643743"/>
            <a:ext cx="10612451" cy="6120586"/>
          </a:xfrm>
          <a:prstGeom prst="rect">
            <a:avLst/>
          </a:prstGeom>
          <a:noFill/>
        </p:spPr>
        <p:txBody>
          <a:bodyPr wrap="square" rtlCol="0">
            <a:spAutoFit/>
          </a:bodyPr>
          <a:lstStyle/>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3000"/>
              </a:spcAft>
            </a:pPr>
            <a:r>
              <a:rPr lang="en-US" sz="2400" b="1" dirty="0">
                <a:ea typeface="Calibri" panose="020F0502020204030204" pitchFamily="34" charset="0"/>
                <a:cs typeface="Times New Roman" panose="02020603050405020304" pitchFamily="18" charset="0"/>
              </a:rPr>
              <a:t>P = 0.216 supports the argument that the null hypothesis is true to a greater extent then a sample p-value of 0.014… so, the smaller p-value shows </a:t>
            </a:r>
            <a:r>
              <a:rPr lang="en-US" sz="2400" b="1" dirty="0">
                <a:effectLst/>
                <a:ea typeface="Times New Roman" panose="02020603050405020304" pitchFamily="18" charset="0"/>
                <a:cs typeface="Times New Roman" panose="02020603050405020304" pitchFamily="18" charset="0"/>
              </a:rPr>
              <a:t>greater evidence against the null </a:t>
            </a:r>
            <a:endParaRPr lang="en-US" sz="2400" b="1" dirty="0">
              <a:ea typeface="Calibri" panose="020F0502020204030204" pitchFamily="34" charset="0"/>
              <a:cs typeface="Times New Roman" panose="02020603050405020304" pitchFamily="18" charset="0"/>
            </a:endParaRPr>
          </a:p>
          <a:p>
            <a:pPr>
              <a:lnSpc>
                <a:spcPct val="107000"/>
              </a:lnSpc>
              <a:spcAft>
                <a:spcPts val="3000"/>
              </a:spcAft>
            </a:pPr>
            <a:r>
              <a:rPr lang="en-US" sz="2400" b="1" dirty="0">
                <a:effectLst/>
                <a:ea typeface="Times New Roman" panose="02020603050405020304" pitchFamily="18" charset="0"/>
                <a:cs typeface="Times New Roman" panose="02020603050405020304" pitchFamily="18" charset="0"/>
              </a:rPr>
              <a:t>P = 0.862 reveals a greater degree of  compatibility between your data and the null hypothesis, compared to a p-value 0.024</a:t>
            </a:r>
          </a:p>
          <a:p>
            <a:pPr>
              <a:lnSpc>
                <a:spcPct val="107000"/>
              </a:lnSpc>
              <a:spcAft>
                <a:spcPts val="800"/>
              </a:spcAft>
            </a:pPr>
            <a:r>
              <a:rPr lang="en-US" sz="2400" b="1" dirty="0">
                <a:effectLst/>
                <a:ea typeface="Times New Roman" panose="02020603050405020304" pitchFamily="18" charset="0"/>
                <a:cs typeface="Times New Roman" panose="02020603050405020304" pitchFamily="18" charset="0"/>
              </a:rPr>
              <a:t>P = 0.384 shows a more likely effect observed in your sample data if the null hypothesis is true vs. a p-value of 0.042</a:t>
            </a:r>
          </a:p>
          <a:p>
            <a:pPr marL="0" marR="0">
              <a:lnSpc>
                <a:spcPct val="107000"/>
              </a:lnSpc>
              <a:spcBef>
                <a:spcPts val="0"/>
              </a:spcBef>
              <a:spcAft>
                <a:spcPts val="800"/>
              </a:spcAft>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US" sz="3200" b="1" dirty="0"/>
          </a:p>
        </p:txBody>
      </p:sp>
    </p:spTree>
    <p:extLst>
      <p:ext uri="{BB962C8B-B14F-4D97-AF65-F5344CB8AC3E}">
        <p14:creationId xmlns:p14="http://schemas.microsoft.com/office/powerpoint/2010/main" val="1881770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5" y="-219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41725"/>
            <a:ext cx="12191997"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Understanding Confidence intervals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0" y="828921"/>
            <a:ext cx="12192000" cy="920252"/>
          </a:xfrm>
          <a:prstGeom prst="rect">
            <a:avLst/>
          </a:prstGeom>
          <a:noFill/>
        </p:spPr>
        <p:txBody>
          <a:bodyPr wrap="square" rtlCol="0">
            <a:spAutoFit/>
          </a:bodyPr>
          <a:lstStyle/>
          <a:p>
            <a:pPr algn="ctr">
              <a:lnSpc>
                <a:spcPct val="150000"/>
              </a:lnSpc>
            </a:pPr>
            <a:r>
              <a:rPr lang="en-US" sz="4000" b="1" dirty="0">
                <a:solidFill>
                  <a:srgbClr val="966F00"/>
                </a:solidFill>
              </a:rPr>
              <a:t>Anatomy of a 95% Confidence Interval</a:t>
            </a:r>
            <a:endParaRPr lang="en-US" sz="3200" b="1" dirty="0">
              <a:solidFill>
                <a:srgbClr val="966F00"/>
              </a:solidFill>
            </a:endParaRPr>
          </a:p>
        </p:txBody>
      </p:sp>
      <p:sp>
        <p:nvSpPr>
          <p:cNvPr id="3" name="TextBox 2">
            <a:extLst>
              <a:ext uri="{FF2B5EF4-FFF2-40B4-BE49-F238E27FC236}">
                <a16:creationId xmlns:a16="http://schemas.microsoft.com/office/drawing/2014/main" id="{72770E55-D3BD-43A5-87FB-523C9593AB1E}"/>
              </a:ext>
            </a:extLst>
          </p:cNvPr>
          <p:cNvSpPr txBox="1"/>
          <p:nvPr/>
        </p:nvSpPr>
        <p:spPr>
          <a:xfrm>
            <a:off x="-74908" y="1897219"/>
            <a:ext cx="12192000" cy="1261884"/>
          </a:xfrm>
          <a:prstGeom prst="rect">
            <a:avLst/>
          </a:prstGeom>
          <a:noFill/>
        </p:spPr>
        <p:txBody>
          <a:bodyPr wrap="square" rtlCol="0">
            <a:spAutoFit/>
          </a:bodyPr>
          <a:lstStyle/>
          <a:p>
            <a:pPr algn="ctr"/>
            <a:r>
              <a:rPr lang="en-US" sz="3200" b="1" dirty="0"/>
              <a:t>Confidence Interval: </a:t>
            </a:r>
            <a:r>
              <a:rPr lang="en-US" sz="4000" b="1" dirty="0"/>
              <a:t> </a:t>
            </a:r>
            <a:r>
              <a:rPr lang="en-US" sz="3800" b="1" dirty="0">
                <a:solidFill>
                  <a:srgbClr val="8E0000"/>
                </a:solidFill>
              </a:rPr>
              <a:t>POINT ESTIMATE  </a:t>
            </a:r>
            <a:r>
              <a:rPr lang="en-US" sz="3800" b="1" dirty="0">
                <a:effectLst/>
                <a:latin typeface="Calibri" panose="020F0502020204030204" pitchFamily="34" charset="0"/>
                <a:ea typeface="Calibri" panose="020F0502020204030204" pitchFamily="34" charset="0"/>
                <a:cs typeface="Calibri" panose="020F0502020204030204" pitchFamily="34" charset="0"/>
              </a:rPr>
              <a:t>±  </a:t>
            </a:r>
            <a:r>
              <a:rPr lang="en-US" sz="38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MARGIN OF ERROR</a:t>
            </a:r>
          </a:p>
          <a:p>
            <a:pPr algn="ctr"/>
            <a:endParaRPr lang="en-US" b="1" dirty="0">
              <a:latin typeface="Calibri" panose="020F0502020204030204" pitchFamily="34" charset="0"/>
              <a:ea typeface="Calibri" panose="020F0502020204030204" pitchFamily="34" charset="0"/>
              <a:cs typeface="Calibri" panose="020F0502020204030204" pitchFamily="34" charset="0"/>
            </a:endParaRPr>
          </a:p>
          <a:p>
            <a:pPr algn="ctr"/>
            <a:endParaRPr lang="en-US" dirty="0"/>
          </a:p>
        </p:txBody>
      </p:sp>
      <p:sp>
        <p:nvSpPr>
          <p:cNvPr id="4" name="TextBox 3">
            <a:extLst>
              <a:ext uri="{FF2B5EF4-FFF2-40B4-BE49-F238E27FC236}">
                <a16:creationId xmlns:a16="http://schemas.microsoft.com/office/drawing/2014/main" id="{E981941E-8407-4F55-AB91-AC92AF710C15}"/>
              </a:ext>
            </a:extLst>
          </p:cNvPr>
          <p:cNvSpPr txBox="1"/>
          <p:nvPr/>
        </p:nvSpPr>
        <p:spPr>
          <a:xfrm>
            <a:off x="77972" y="4682936"/>
            <a:ext cx="12192000" cy="1292662"/>
          </a:xfrm>
          <a:prstGeom prst="rect">
            <a:avLst/>
          </a:prstGeom>
          <a:noFill/>
        </p:spPr>
        <p:txBody>
          <a:bodyPr wrap="square" rtlCol="0">
            <a:spAutoFit/>
          </a:bodyPr>
          <a:lstStyle/>
          <a:p>
            <a:pPr algn="ctr">
              <a:spcBef>
                <a:spcPts val="600"/>
              </a:spcBef>
              <a:spcAft>
                <a:spcPts val="1200"/>
              </a:spcAft>
            </a:pPr>
            <a:r>
              <a:rPr lang="en-US" sz="2800" b="1" dirty="0">
                <a:solidFill>
                  <a:srgbClr val="8E0000"/>
                </a:solidFill>
              </a:rPr>
              <a:t>3.37</a:t>
            </a:r>
            <a:r>
              <a:rPr lang="en-US" sz="2800" b="1" dirty="0"/>
              <a:t> </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1.47</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800" b="1" dirty="0">
                <a:solidFill>
                  <a:srgbClr val="8E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3.37</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r>
              <a:rPr lang="en-US" sz="2800" b="1" dirty="0">
                <a:solidFill>
                  <a:srgbClr val="7030A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1.47 </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r>
              <a:rPr lang="en-US" sz="2800" b="1" dirty="0">
                <a:solidFill>
                  <a:srgbClr val="0065B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1.90</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en-US" sz="2800" b="1" dirty="0">
                <a:solidFill>
                  <a:srgbClr val="8E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3.37</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r>
              <a:rPr lang="en-US" sz="2800" b="1" dirty="0">
                <a:solidFill>
                  <a:srgbClr val="7030A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1.47</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  </a:t>
            </a:r>
            <a:r>
              <a:rPr lang="en-US" sz="2800" b="1" dirty="0">
                <a:solidFill>
                  <a:srgbClr val="0065B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4.84</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p>
          <a:p>
            <a:pPr algn="ctr"/>
            <a:r>
              <a:rPr lang="en-US" sz="40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95% CI (</a:t>
            </a:r>
            <a:r>
              <a:rPr lang="en-US" sz="4000" b="1" dirty="0">
                <a:solidFill>
                  <a:srgbClr val="0065B0"/>
                </a:solidFill>
              </a:rPr>
              <a:t>1.90</a:t>
            </a:r>
            <a:r>
              <a:rPr lang="en-US" sz="4000" b="1" dirty="0"/>
              <a:t>,</a:t>
            </a:r>
            <a:r>
              <a:rPr lang="en-US" sz="4000" b="1" dirty="0">
                <a:solidFill>
                  <a:srgbClr val="FFCD2D"/>
                </a:solidFill>
              </a:rPr>
              <a:t> </a:t>
            </a:r>
            <a:r>
              <a:rPr lang="en-US" sz="4000" b="1" dirty="0">
                <a:solidFill>
                  <a:srgbClr val="0065B0"/>
                </a:solidFill>
              </a:rPr>
              <a:t>4.84</a:t>
            </a:r>
            <a:r>
              <a:rPr lang="en-US" sz="4000" b="1" dirty="0"/>
              <a:t>)</a:t>
            </a:r>
          </a:p>
        </p:txBody>
      </p:sp>
      <p:sp>
        <p:nvSpPr>
          <p:cNvPr id="13" name="TextBox 12">
            <a:extLst>
              <a:ext uri="{FF2B5EF4-FFF2-40B4-BE49-F238E27FC236}">
                <a16:creationId xmlns:a16="http://schemas.microsoft.com/office/drawing/2014/main" id="{9B5764DA-8905-4A09-B854-1595EAF7F4AC}"/>
              </a:ext>
            </a:extLst>
          </p:cNvPr>
          <p:cNvSpPr txBox="1"/>
          <p:nvPr/>
        </p:nvSpPr>
        <p:spPr>
          <a:xfrm>
            <a:off x="-2" y="3906699"/>
            <a:ext cx="12191999" cy="523220"/>
          </a:xfrm>
          <a:prstGeom prst="rect">
            <a:avLst/>
          </a:prstGeom>
          <a:noFill/>
        </p:spPr>
        <p:txBody>
          <a:bodyPr wrap="square" rtlCol="0">
            <a:spAutoFit/>
          </a:bodyPr>
          <a:lstStyle/>
          <a:p>
            <a:pPr algn="ctr"/>
            <a:r>
              <a:rPr lang="en-US" sz="28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MARGIN OF ERROR  </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sz="2800" b="1" dirty="0"/>
              <a:t>    1.96 * 0.75  =  </a:t>
            </a:r>
            <a:r>
              <a:rPr lang="en-US" sz="2800" b="1" dirty="0">
                <a:solidFill>
                  <a:srgbClr val="7030A0"/>
                </a:solidFill>
              </a:rPr>
              <a:t>1.47</a:t>
            </a:r>
          </a:p>
        </p:txBody>
      </p:sp>
      <p:sp>
        <p:nvSpPr>
          <p:cNvPr id="14" name="TextBox 13">
            <a:extLst>
              <a:ext uri="{FF2B5EF4-FFF2-40B4-BE49-F238E27FC236}">
                <a16:creationId xmlns:a16="http://schemas.microsoft.com/office/drawing/2014/main" id="{C0AA325B-D554-41FF-BADC-FEEF02975684}"/>
              </a:ext>
            </a:extLst>
          </p:cNvPr>
          <p:cNvSpPr txBox="1"/>
          <p:nvPr/>
        </p:nvSpPr>
        <p:spPr>
          <a:xfrm>
            <a:off x="0" y="3314517"/>
            <a:ext cx="12269972" cy="523220"/>
          </a:xfrm>
          <a:prstGeom prst="rect">
            <a:avLst/>
          </a:prstGeom>
          <a:noFill/>
        </p:spPr>
        <p:txBody>
          <a:bodyPr wrap="square" rtlCol="0">
            <a:spAutoFit/>
          </a:bodyPr>
          <a:lstStyle/>
          <a:p>
            <a:pPr algn="ctr"/>
            <a:r>
              <a:rPr lang="en-US" sz="2800" b="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MARGIN OF ERROR</a:t>
            </a:r>
            <a:r>
              <a:rPr lang="en-US" sz="2800" b="1" dirty="0">
                <a:effectLst/>
                <a:latin typeface="Calibri" panose="020F0502020204030204" pitchFamily="34" charset="0"/>
                <a:ea typeface="Calibri" panose="020F0502020204030204" pitchFamily="34" charset="0"/>
                <a:cs typeface="Calibri" panose="020F0502020204030204" pitchFamily="34" charset="0"/>
              </a:rPr>
              <a:t>:    z multiplier * standard error</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0A9EA7F-F644-471F-9A60-5A00049210BE}"/>
              </a:ext>
            </a:extLst>
          </p:cNvPr>
          <p:cNvSpPr txBox="1"/>
          <p:nvPr/>
        </p:nvSpPr>
        <p:spPr>
          <a:xfrm>
            <a:off x="-10" y="2679973"/>
            <a:ext cx="12191998" cy="400110"/>
          </a:xfrm>
          <a:prstGeom prst="rect">
            <a:avLst/>
          </a:prstGeom>
          <a:noFill/>
        </p:spPr>
        <p:txBody>
          <a:bodyPr wrap="square" rtlCol="0">
            <a:spAutoFit/>
          </a:bodyPr>
          <a:lstStyle/>
          <a:p>
            <a:pPr algn="ctr"/>
            <a:r>
              <a:rPr lang="en-US" sz="2000" b="1" dirty="0"/>
              <a:t>Sample info:</a:t>
            </a:r>
            <a:r>
              <a:rPr lang="en-US" sz="2000" b="1" dirty="0">
                <a:solidFill>
                  <a:srgbClr val="C00000"/>
                </a:solidFill>
              </a:rPr>
              <a:t>     </a:t>
            </a:r>
            <a:r>
              <a:rPr lang="en-US" sz="2000" b="1" dirty="0">
                <a:solidFill>
                  <a:srgbClr val="8E0000"/>
                </a:solidFill>
              </a:rPr>
              <a:t>POINT ESTIMATE = 3.37   </a:t>
            </a:r>
            <a:r>
              <a:rPr lang="en-US" dirty="0">
                <a:effectLst/>
                <a:latin typeface="Calibri" panose="020F0502020204030204" pitchFamily="34" charset="0"/>
                <a:ea typeface="Calibri" panose="020F0502020204030204" pitchFamily="34" charset="0"/>
              </a:rPr>
              <a:t>●</a:t>
            </a:r>
            <a:r>
              <a:rPr lang="en-US" sz="2000" b="1" dirty="0">
                <a:solidFill>
                  <a:srgbClr val="C00000"/>
                </a:solidFill>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z multiplier (95% confidence) = 1.96   </a:t>
            </a:r>
            <a:r>
              <a:rPr lang="en-US" dirty="0">
                <a:effectLst/>
                <a:latin typeface="Calibri" panose="020F0502020204030204" pitchFamily="34" charset="0"/>
                <a:ea typeface="Calibri" panose="020F0502020204030204" pitchFamily="34" charset="0"/>
              </a:rPr>
              <a:t>●</a:t>
            </a:r>
            <a:r>
              <a:rPr lang="en-US" sz="1600"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standard error = 0.75</a:t>
            </a:r>
            <a:endParaRPr lang="en-US" sz="2000" dirty="0"/>
          </a:p>
        </p:txBody>
      </p:sp>
      <p:cxnSp>
        <p:nvCxnSpPr>
          <p:cNvPr id="17" name="Straight Connector 16">
            <a:extLst>
              <a:ext uri="{FF2B5EF4-FFF2-40B4-BE49-F238E27FC236}">
                <a16:creationId xmlns:a16="http://schemas.microsoft.com/office/drawing/2014/main" id="{96B067F5-9811-49FD-BF3D-774695B1DD59}"/>
              </a:ext>
            </a:extLst>
          </p:cNvPr>
          <p:cNvCxnSpPr/>
          <p:nvPr/>
        </p:nvCxnSpPr>
        <p:spPr>
          <a:xfrm>
            <a:off x="1052623" y="1834773"/>
            <a:ext cx="9753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0F795A-6160-41F5-8730-4AA8599A68E6}"/>
              </a:ext>
            </a:extLst>
          </p:cNvPr>
          <p:cNvCxnSpPr/>
          <p:nvPr/>
        </p:nvCxnSpPr>
        <p:spPr>
          <a:xfrm>
            <a:off x="1052623" y="4605318"/>
            <a:ext cx="9753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42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Interpreting confidence intervals</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3" name="TextBox 2">
            <a:extLst>
              <a:ext uri="{FF2B5EF4-FFF2-40B4-BE49-F238E27FC236}">
                <a16:creationId xmlns:a16="http://schemas.microsoft.com/office/drawing/2014/main" id="{35A353D0-69BE-410D-B610-22304B121689}"/>
              </a:ext>
            </a:extLst>
          </p:cNvPr>
          <p:cNvSpPr txBox="1"/>
          <p:nvPr/>
        </p:nvSpPr>
        <p:spPr>
          <a:xfrm>
            <a:off x="0" y="1087218"/>
            <a:ext cx="12192000" cy="400110"/>
          </a:xfrm>
          <a:prstGeom prst="rect">
            <a:avLst/>
          </a:prstGeom>
          <a:noFill/>
        </p:spPr>
        <p:txBody>
          <a:bodyPr wrap="square" rtlCol="0">
            <a:spAutoFit/>
          </a:bodyPr>
          <a:lstStyle/>
          <a:p>
            <a:pPr algn="ctr"/>
            <a:r>
              <a:rPr lang="en-US" sz="2000" b="1" dirty="0"/>
              <a:t>EXAMPLE 1: Political polling… Which Candidate Is Leading?</a:t>
            </a:r>
          </a:p>
        </p:txBody>
      </p:sp>
      <p:sp>
        <p:nvSpPr>
          <p:cNvPr id="4" name="TextBox 3">
            <a:extLst>
              <a:ext uri="{FF2B5EF4-FFF2-40B4-BE49-F238E27FC236}">
                <a16:creationId xmlns:a16="http://schemas.microsoft.com/office/drawing/2014/main" id="{1EB6D9CE-EBC3-467B-923F-B89354BC584E}"/>
              </a:ext>
            </a:extLst>
          </p:cNvPr>
          <p:cNvSpPr txBox="1"/>
          <p:nvPr/>
        </p:nvSpPr>
        <p:spPr>
          <a:xfrm>
            <a:off x="1905000" y="1813908"/>
            <a:ext cx="8316686" cy="4005712"/>
          </a:xfrm>
          <a:prstGeom prst="rect">
            <a:avLst/>
          </a:prstGeom>
          <a:solidFill>
            <a:schemeClr val="bg1"/>
          </a:solidFill>
          <a:ln w="57150">
            <a:solidFill>
              <a:srgbClr val="C08E00"/>
            </a:solidFill>
          </a:ln>
        </p:spPr>
        <p:txBody>
          <a:bodyPr wrap="square" rtlCol="0">
            <a:spAutoFit/>
          </a:bodyPr>
          <a:lstStyle/>
          <a:p>
            <a:pPr marL="0" marR="0">
              <a:lnSpc>
                <a:spcPct val="115000"/>
              </a:lnSpc>
              <a:spcBef>
                <a:spcPts val="0"/>
              </a:spcBef>
              <a:spcAft>
                <a:spcPts val="0"/>
              </a:spcAft>
            </a:pPr>
            <a:endParaRPr lang="en-US" sz="1800" dirty="0">
              <a:effectLst/>
              <a:latin typeface="Arial" panose="020B0604020202020204" pitchFamily="34" charset="0"/>
              <a:ea typeface="Calibri" panose="020F0502020204030204" pitchFamily="34"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rPr>
              <a:t>A poll (sample) of 400 likely voters yields the following:</a:t>
            </a: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rPr>
              <a:t> </a:t>
            </a:r>
          </a:p>
          <a:p>
            <a:pPr marL="0" marR="0" algn="ctr">
              <a:lnSpc>
                <a:spcPct val="115000"/>
              </a:lnSpc>
              <a:spcBef>
                <a:spcPts val="0"/>
              </a:spcBef>
              <a:spcAft>
                <a:spcPts val="1000"/>
              </a:spcAft>
            </a:pPr>
            <a:r>
              <a:rPr lang="en-US" sz="1800" b="1" dirty="0">
                <a:solidFill>
                  <a:srgbClr val="0070C0"/>
                </a:solidFill>
                <a:effectLst/>
                <a:latin typeface="Arial" panose="020B0604020202020204" pitchFamily="34" charset="0"/>
                <a:ea typeface="Calibri" panose="020F0502020204030204" pitchFamily="34" charset="0"/>
              </a:rPr>
              <a:t>CANDIDATE A  54%</a:t>
            </a:r>
            <a:r>
              <a:rPr lang="en-US" sz="1800" b="1" dirty="0">
                <a:effectLst/>
                <a:latin typeface="Arial" panose="020B0604020202020204" pitchFamily="34" charset="0"/>
                <a:ea typeface="Calibri" panose="020F0502020204030204" pitchFamily="34" charset="0"/>
              </a:rPr>
              <a:t>    </a:t>
            </a:r>
            <a:r>
              <a:rPr lang="en-US" sz="1800" b="1" dirty="0">
                <a:solidFill>
                  <a:srgbClr val="FF0000"/>
                </a:solidFill>
                <a:effectLst/>
                <a:latin typeface="Arial" panose="020B0604020202020204" pitchFamily="34" charset="0"/>
                <a:ea typeface="Calibri" panose="020F0502020204030204" pitchFamily="34" charset="0"/>
              </a:rPr>
              <a:t>CANDIDATE B  46%</a:t>
            </a:r>
            <a:r>
              <a:rPr lang="en-US" sz="1800" b="1" dirty="0">
                <a:effectLst/>
                <a:latin typeface="Arial" panose="020B0604020202020204" pitchFamily="34" charset="0"/>
                <a:ea typeface="Calibri" panose="020F0502020204030204" pitchFamily="34" charset="0"/>
              </a:rPr>
              <a:t>    (these are point estimates)</a:t>
            </a:r>
          </a:p>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The poll has a margin of error (MOE) of   </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b="1" dirty="0">
                <a:effectLst/>
                <a:latin typeface="Arial" panose="020B0604020202020204" pitchFamily="34" charset="0"/>
                <a:ea typeface="Calibri" panose="020F0502020204030204" pitchFamily="34" charset="0"/>
              </a:rPr>
              <a:t> 5%</a:t>
            </a: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 </a:t>
            </a: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     This means…</a:t>
            </a: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     The “true” percentage for  </a:t>
            </a:r>
            <a:r>
              <a:rPr lang="en-US" sz="1800" b="1" dirty="0">
                <a:solidFill>
                  <a:srgbClr val="0070C0"/>
                </a:solidFill>
                <a:effectLst/>
                <a:latin typeface="Arial" panose="020B0604020202020204" pitchFamily="34" charset="0"/>
                <a:ea typeface="Calibri" panose="020F0502020204030204" pitchFamily="34" charset="0"/>
              </a:rPr>
              <a:t>CANDIDATE  A</a:t>
            </a:r>
            <a:r>
              <a:rPr lang="en-US" sz="1800" b="1" dirty="0">
                <a:solidFill>
                  <a:srgbClr val="00B0F0"/>
                </a:solidFill>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is between 49% and 59%  </a:t>
            </a: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     The “true” percentage for  </a:t>
            </a:r>
            <a:r>
              <a:rPr lang="en-US" sz="1800" b="1" dirty="0">
                <a:solidFill>
                  <a:srgbClr val="FF0000"/>
                </a:solidFill>
                <a:effectLst/>
                <a:latin typeface="Arial" panose="020B0604020202020204" pitchFamily="34" charset="0"/>
                <a:ea typeface="Calibri" panose="020F0502020204030204" pitchFamily="34" charset="0"/>
              </a:rPr>
              <a:t>CANDIDATE  B</a:t>
            </a:r>
            <a:r>
              <a:rPr lang="en-US" sz="1800" b="1" dirty="0">
                <a:solidFill>
                  <a:srgbClr val="00B0F0"/>
                </a:solidFill>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is between 41% and 51%       </a:t>
            </a:r>
          </a:p>
          <a:p>
            <a:endParaRPr lang="en-US" dirty="0"/>
          </a:p>
        </p:txBody>
      </p:sp>
    </p:spTree>
    <p:extLst>
      <p:ext uri="{BB962C8B-B14F-4D97-AF65-F5344CB8AC3E}">
        <p14:creationId xmlns:p14="http://schemas.microsoft.com/office/powerpoint/2010/main" val="2133484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14862"/>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Interpreting confidence intervals</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sp>
        <p:nvSpPr>
          <p:cNvPr id="3" name="TextBox 2">
            <a:extLst>
              <a:ext uri="{FF2B5EF4-FFF2-40B4-BE49-F238E27FC236}">
                <a16:creationId xmlns:a16="http://schemas.microsoft.com/office/drawing/2014/main" id="{35A353D0-69BE-410D-B610-22304B121689}"/>
              </a:ext>
            </a:extLst>
          </p:cNvPr>
          <p:cNvSpPr txBox="1"/>
          <p:nvPr/>
        </p:nvSpPr>
        <p:spPr>
          <a:xfrm>
            <a:off x="0" y="871348"/>
            <a:ext cx="12192000" cy="400110"/>
          </a:xfrm>
          <a:prstGeom prst="rect">
            <a:avLst/>
          </a:prstGeom>
          <a:noFill/>
        </p:spPr>
        <p:txBody>
          <a:bodyPr wrap="square" rtlCol="0">
            <a:spAutoFit/>
          </a:bodyPr>
          <a:lstStyle/>
          <a:p>
            <a:pPr algn="ctr"/>
            <a:r>
              <a:rPr lang="en-US" sz="2000" b="1" dirty="0"/>
              <a:t>EXAMPLE 1 (continued) : Political polling… Which Candidate Is Leading?</a:t>
            </a:r>
          </a:p>
        </p:txBody>
      </p:sp>
      <p:sp>
        <p:nvSpPr>
          <p:cNvPr id="4" name="TextBox 3">
            <a:extLst>
              <a:ext uri="{FF2B5EF4-FFF2-40B4-BE49-F238E27FC236}">
                <a16:creationId xmlns:a16="http://schemas.microsoft.com/office/drawing/2014/main" id="{3719017A-1231-4A81-96E6-9A51E96E88C1}"/>
              </a:ext>
            </a:extLst>
          </p:cNvPr>
          <p:cNvSpPr txBox="1"/>
          <p:nvPr/>
        </p:nvSpPr>
        <p:spPr>
          <a:xfrm>
            <a:off x="1969668" y="1447962"/>
            <a:ext cx="8393532" cy="4809073"/>
          </a:xfrm>
          <a:prstGeom prst="rect">
            <a:avLst/>
          </a:prstGeom>
          <a:solidFill>
            <a:schemeClr val="bg1"/>
          </a:solidFill>
          <a:ln w="57150">
            <a:solidFill>
              <a:srgbClr val="C08E00"/>
            </a:solidFill>
          </a:ln>
        </p:spPr>
        <p:txBody>
          <a:bodyPr wrap="square" rtlCol="0">
            <a:spAutoFit/>
          </a:bodyPr>
          <a:lstStyle/>
          <a:p>
            <a:pPr marL="0" marR="0">
              <a:lnSpc>
                <a:spcPct val="115000"/>
              </a:lnSpc>
              <a:spcBef>
                <a:spcPts val="1200"/>
              </a:spcBef>
              <a:spcAft>
                <a:spcPts val="0"/>
              </a:spcAft>
            </a:pPr>
            <a:endParaRPr lang="en-US" sz="1400" dirty="0">
              <a:effectLst/>
              <a:latin typeface="Arial" panose="020B0604020202020204" pitchFamily="34" charset="0"/>
              <a:ea typeface="Calibri" panose="020F0502020204030204" pitchFamily="34" charset="0"/>
            </a:endParaRPr>
          </a:p>
          <a:p>
            <a:pPr marL="0" marR="0">
              <a:lnSpc>
                <a:spcPct val="115000"/>
              </a:lnSpc>
              <a:spcAft>
                <a:spcPts val="0"/>
              </a:spcAft>
            </a:pPr>
            <a:r>
              <a:rPr lang="en-US" sz="1400" b="1" dirty="0">
                <a:effectLst/>
                <a:latin typeface="Arial" panose="020B0604020202020204" pitchFamily="34" charset="0"/>
                <a:ea typeface="Calibri" panose="020F0502020204030204" pitchFamily="34" charset="0"/>
              </a:rPr>
              <a:t>Graphically we have: </a:t>
            </a:r>
          </a:p>
          <a:p>
            <a:pPr lvl="3">
              <a:lnSpc>
                <a:spcPct val="115000"/>
              </a:lnSpc>
              <a:spcAft>
                <a:spcPts val="1000"/>
              </a:spcAft>
            </a:pPr>
            <a:r>
              <a:rPr lang="en-US" b="1" dirty="0">
                <a:solidFill>
                  <a:srgbClr val="0070C0"/>
                </a:solidFill>
                <a:effectLst/>
                <a:latin typeface="Arial" panose="020B0604020202020204" pitchFamily="34" charset="0"/>
                <a:ea typeface="Calibri" panose="020F0502020204030204" pitchFamily="34" charset="0"/>
              </a:rPr>
              <a:t>           CANDIDATE  A</a:t>
            </a:r>
            <a:r>
              <a:rPr lang="en-US" b="1" dirty="0">
                <a:solidFill>
                  <a:srgbClr val="FF0000"/>
                </a:solidFill>
                <a:effectLst/>
                <a:latin typeface="Arial" panose="020B0604020202020204" pitchFamily="34" charset="0"/>
                <a:ea typeface="Calibri" panose="020F0502020204030204" pitchFamily="34" charset="0"/>
              </a:rPr>
              <a:t>    </a:t>
            </a:r>
            <a:r>
              <a:rPr lang="en-US" b="1" dirty="0">
                <a:effectLst/>
                <a:latin typeface="Arial" panose="020B0604020202020204" pitchFamily="34" charset="0"/>
                <a:ea typeface="Calibri" panose="020F0502020204030204" pitchFamily="34" charset="0"/>
              </a:rPr>
              <a:t>vs.</a:t>
            </a:r>
            <a:r>
              <a:rPr lang="en-US" b="1" dirty="0">
                <a:solidFill>
                  <a:srgbClr val="FF0000"/>
                </a:solidFill>
                <a:effectLst/>
                <a:latin typeface="Arial" panose="020B0604020202020204" pitchFamily="34" charset="0"/>
                <a:ea typeface="Calibri" panose="020F0502020204030204" pitchFamily="34" charset="0"/>
              </a:rPr>
              <a:t>    CANDIDATE   B</a:t>
            </a:r>
            <a:endParaRPr lang="en-US"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 </a:t>
            </a:r>
          </a:p>
          <a:p>
            <a:pPr lvl="3">
              <a:lnSpc>
                <a:spcPct val="115000"/>
              </a:lnSpc>
            </a:pPr>
            <a:r>
              <a:rPr lang="en-US" sz="1400" dirty="0">
                <a:effectLst/>
                <a:latin typeface="Arial" panose="020B0604020202020204" pitchFamily="34" charset="0"/>
                <a:ea typeface="Calibri" panose="020F0502020204030204" pitchFamily="34" charset="0"/>
              </a:rPr>
              <a:t>        </a:t>
            </a:r>
            <a:r>
              <a:rPr lang="en-US" sz="1400" b="1" dirty="0">
                <a:effectLst/>
                <a:latin typeface="Arial" panose="020B0604020202020204" pitchFamily="34" charset="0"/>
                <a:ea typeface="Calibri" panose="020F0502020204030204" pitchFamily="34" charset="0"/>
              </a:rPr>
              <a:t>&lt;-----------------------------</a:t>
            </a:r>
            <a:r>
              <a:rPr lang="en-US" sz="1400" b="1" dirty="0">
                <a:solidFill>
                  <a:srgbClr val="0070C0"/>
                </a:solidFill>
                <a:effectLst/>
                <a:latin typeface="Arial" panose="020B0604020202020204" pitchFamily="34" charset="0"/>
                <a:ea typeface="Calibri" panose="020F0502020204030204" pitchFamily="34" charset="0"/>
              </a:rPr>
              <a:t>(----------|----------)</a:t>
            </a:r>
            <a:r>
              <a:rPr lang="en-US" sz="1400" b="1" dirty="0">
                <a:effectLst/>
                <a:latin typeface="Arial" panose="020B0604020202020204" pitchFamily="34" charset="0"/>
                <a:ea typeface="Calibri" panose="020F0502020204030204" pitchFamily="34" charset="0"/>
              </a:rPr>
              <a:t>---------------------------&gt; </a:t>
            </a:r>
            <a:endParaRPr lang="en-US" sz="14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rPr>
              <a:t>                                                                       49         54         59</a:t>
            </a:r>
            <a:endParaRPr lang="en-US" sz="14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400" b="1" dirty="0">
                <a:solidFill>
                  <a:srgbClr val="FF0000"/>
                </a:solidFill>
                <a:effectLst/>
                <a:latin typeface="Arial" panose="020B0604020202020204" pitchFamily="34" charset="0"/>
                <a:ea typeface="Calibri" panose="020F0502020204030204" pitchFamily="34" charset="0"/>
              </a:rPr>
              <a:t> </a:t>
            </a:r>
            <a:endParaRPr lang="en-US" sz="1400" dirty="0">
              <a:effectLst/>
              <a:latin typeface="Arial" panose="020B0604020202020204" pitchFamily="34" charset="0"/>
              <a:ea typeface="Calibri" panose="020F0502020204030204" pitchFamily="34" charset="0"/>
            </a:endParaRPr>
          </a:p>
          <a:p>
            <a:pPr lvl="3">
              <a:lnSpc>
                <a:spcPct val="115000"/>
              </a:lnSpc>
            </a:pPr>
            <a:r>
              <a:rPr lang="en-US" sz="1400" dirty="0">
                <a:effectLst/>
                <a:latin typeface="Arial" panose="020B0604020202020204" pitchFamily="34" charset="0"/>
                <a:ea typeface="Calibri" panose="020F0502020204030204" pitchFamily="34" charset="0"/>
              </a:rPr>
              <a:t>        </a:t>
            </a:r>
            <a:r>
              <a:rPr lang="en-US" sz="1400" b="1" dirty="0">
                <a:effectLst/>
                <a:latin typeface="Arial" panose="020B0604020202020204" pitchFamily="34" charset="0"/>
                <a:ea typeface="Calibri" panose="020F0502020204030204" pitchFamily="34" charset="0"/>
              </a:rPr>
              <a:t>&lt;------------</a:t>
            </a:r>
            <a:r>
              <a:rPr lang="en-US" sz="1400" b="1" dirty="0">
                <a:solidFill>
                  <a:srgbClr val="FF0000"/>
                </a:solidFill>
                <a:effectLst/>
                <a:latin typeface="Arial" panose="020B0604020202020204" pitchFamily="34" charset="0"/>
                <a:ea typeface="Calibri" panose="020F0502020204030204" pitchFamily="34" charset="0"/>
              </a:rPr>
              <a:t>(</a:t>
            </a:r>
            <a:r>
              <a:rPr lang="en-US" sz="1400" b="1" dirty="0">
                <a:solidFill>
                  <a:srgbClr val="C00000"/>
                </a:solidFill>
                <a:effectLst/>
                <a:latin typeface="Arial" panose="020B0604020202020204" pitchFamily="34" charset="0"/>
                <a:ea typeface="Calibri" panose="020F0502020204030204" pitchFamily="34" charset="0"/>
              </a:rPr>
              <a:t>----------|----------</a:t>
            </a:r>
            <a:r>
              <a:rPr lang="en-US" sz="1400" b="1" dirty="0">
                <a:solidFill>
                  <a:srgbClr val="FF0000"/>
                </a:solidFill>
                <a:effectLst/>
                <a:latin typeface="Arial" panose="020B0604020202020204" pitchFamily="34" charset="0"/>
                <a:ea typeface="Calibri" panose="020F0502020204030204" pitchFamily="34" charset="0"/>
              </a:rPr>
              <a:t>)</a:t>
            </a:r>
            <a:r>
              <a:rPr lang="en-US" sz="1400" b="1" dirty="0">
                <a:effectLst/>
                <a:latin typeface="Arial" panose="020B0604020202020204" pitchFamily="34" charset="0"/>
                <a:ea typeface="Calibri" panose="020F0502020204030204" pitchFamily="34" charset="0"/>
              </a:rPr>
              <a:t>--------------------------------------------&gt;                                                         </a:t>
            </a:r>
            <a:endParaRPr lang="en-US" sz="14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n-US" sz="1400" b="1" dirty="0">
                <a:effectLst/>
                <a:latin typeface="Arial" panose="020B0604020202020204" pitchFamily="34" charset="0"/>
                <a:ea typeface="Calibri" panose="020F0502020204030204" pitchFamily="34" charset="0"/>
              </a:rPr>
              <a:t>                                                   41         46         51</a:t>
            </a:r>
            <a:endParaRPr lang="en-US" sz="14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Calibri" panose="020F0502020204030204" pitchFamily="34" charset="0"/>
            </a:endParaRPr>
          </a:p>
          <a:p>
            <a:pPr lvl="1">
              <a:lnSpc>
                <a:spcPct val="115000"/>
              </a:lnSpc>
              <a:spcAft>
                <a:spcPts val="600"/>
              </a:spcAft>
            </a:pPr>
            <a:r>
              <a:rPr lang="en-US" sz="1400" b="1" dirty="0">
                <a:effectLst/>
                <a:latin typeface="Arial" panose="020B0604020202020204" pitchFamily="34" charset="0"/>
                <a:ea typeface="Calibri" panose="020F0502020204030204" pitchFamily="34" charset="0"/>
              </a:rPr>
              <a:t>Since the confidence intervals overlap, we </a:t>
            </a:r>
            <a:r>
              <a:rPr lang="en-US" sz="1400" b="1" u="sng" dirty="0">
                <a:effectLst/>
                <a:latin typeface="Arial" panose="020B0604020202020204" pitchFamily="34" charset="0"/>
                <a:ea typeface="Calibri" panose="020F0502020204030204" pitchFamily="34" charset="0"/>
              </a:rPr>
              <a:t>cannot</a:t>
            </a:r>
            <a:r>
              <a:rPr lang="en-US" sz="1400" b="1" dirty="0">
                <a:effectLst/>
                <a:latin typeface="Arial" panose="020B0604020202020204" pitchFamily="34" charset="0"/>
                <a:ea typeface="Calibri" panose="020F0502020204030204" pitchFamily="34" charset="0"/>
              </a:rPr>
              <a:t> claim there is a statistically       significant difference (at a 95% confidence level) in the true percentage of voters  supporting </a:t>
            </a:r>
            <a:r>
              <a:rPr lang="en-US" sz="1400" b="1" dirty="0">
                <a:solidFill>
                  <a:srgbClr val="0070C0"/>
                </a:solidFill>
                <a:effectLst/>
                <a:latin typeface="Arial" panose="020B0604020202020204" pitchFamily="34" charset="0"/>
                <a:ea typeface="Calibri" panose="020F0502020204030204" pitchFamily="34" charset="0"/>
              </a:rPr>
              <a:t>CANDIDATE A</a:t>
            </a:r>
            <a:r>
              <a:rPr lang="en-US" sz="1400" b="1" dirty="0">
                <a:effectLst/>
                <a:latin typeface="Arial" panose="020B0604020202020204" pitchFamily="34" charset="0"/>
                <a:ea typeface="Calibri" panose="020F0502020204030204" pitchFamily="34" charset="0"/>
              </a:rPr>
              <a:t> and the true percentage of voters supporting </a:t>
            </a:r>
            <a:r>
              <a:rPr lang="en-US" sz="1400" b="1" dirty="0">
                <a:solidFill>
                  <a:srgbClr val="FF0000"/>
                </a:solidFill>
                <a:effectLst/>
                <a:latin typeface="Arial" panose="020B0604020202020204" pitchFamily="34" charset="0"/>
                <a:ea typeface="Calibri" panose="020F0502020204030204" pitchFamily="34" charset="0"/>
              </a:rPr>
              <a:t>CANDIDATE B</a:t>
            </a:r>
            <a:endParaRPr lang="en-US" sz="1400" b="1" dirty="0">
              <a:effectLst/>
              <a:latin typeface="Arial" panose="020B0604020202020204" pitchFamily="34" charset="0"/>
              <a:ea typeface="Calibri" panose="020F0502020204030204" pitchFamily="34" charset="0"/>
            </a:endParaRPr>
          </a:p>
          <a:p>
            <a:pPr lvl="1">
              <a:lnSpc>
                <a:spcPts val="2160"/>
              </a:lnSpc>
              <a:spcAft>
                <a:spcPts val="1200"/>
              </a:spcAft>
            </a:pPr>
            <a:r>
              <a:rPr lang="en-US" sz="1400" b="1" dirty="0">
                <a:effectLst/>
                <a:latin typeface="Arial" panose="020B0604020202020204" pitchFamily="34" charset="0"/>
                <a:ea typeface="Calibri" panose="020F0502020204030204" pitchFamily="34" charset="0"/>
              </a:rPr>
              <a:t>In other words, we conclude that there is not statistical evidence, at the 95%         confidence level, that voters support </a:t>
            </a:r>
            <a:r>
              <a:rPr lang="en-US" sz="1400" b="1" dirty="0">
                <a:solidFill>
                  <a:srgbClr val="0070C0"/>
                </a:solidFill>
                <a:effectLst/>
                <a:latin typeface="Arial" panose="020B0604020202020204" pitchFamily="34" charset="0"/>
                <a:ea typeface="Calibri" panose="020F0502020204030204" pitchFamily="34" charset="0"/>
              </a:rPr>
              <a:t>CANDIDATE A </a:t>
            </a:r>
            <a:r>
              <a:rPr lang="en-US" sz="1400" b="1" dirty="0">
                <a:effectLst/>
                <a:latin typeface="Arial" panose="020B0604020202020204" pitchFamily="34" charset="0"/>
                <a:ea typeface="Calibri" panose="020F0502020204030204" pitchFamily="34" charset="0"/>
              </a:rPr>
              <a:t>over </a:t>
            </a:r>
            <a:r>
              <a:rPr lang="en-US" sz="1400" b="1" dirty="0">
                <a:solidFill>
                  <a:srgbClr val="FF0000"/>
                </a:solidFill>
                <a:effectLst/>
                <a:latin typeface="Arial" panose="020B0604020202020204" pitchFamily="34" charset="0"/>
                <a:ea typeface="Calibri" panose="020F0502020204030204" pitchFamily="34" charset="0"/>
              </a:rPr>
              <a:t>CANDIDATE B                                                                      </a:t>
            </a:r>
            <a:r>
              <a:rPr lang="en-US" sz="1400" b="1" dirty="0">
                <a:solidFill>
                  <a:schemeClr val="bg1"/>
                </a:solidFill>
                <a:effectLst/>
                <a:latin typeface="Arial" panose="020B0604020202020204" pitchFamily="34" charset="0"/>
                <a:ea typeface="Calibri" panose="020F0502020204030204" pitchFamily="34" charset="0"/>
              </a:rPr>
              <a:t>xx</a:t>
            </a:r>
            <a:endParaRPr lang="en-US" sz="1400" b="1" dirty="0">
              <a:solidFill>
                <a:schemeClr val="bg1"/>
              </a:solidFill>
            </a:endParaRPr>
          </a:p>
        </p:txBody>
      </p:sp>
    </p:spTree>
    <p:extLst>
      <p:ext uri="{BB962C8B-B14F-4D97-AF65-F5344CB8AC3E}">
        <p14:creationId xmlns:p14="http://schemas.microsoft.com/office/powerpoint/2010/main" val="350160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Interpreting confidence intervals</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3" name="TextBox 2">
            <a:extLst>
              <a:ext uri="{FF2B5EF4-FFF2-40B4-BE49-F238E27FC236}">
                <a16:creationId xmlns:a16="http://schemas.microsoft.com/office/drawing/2014/main" id="{35A353D0-69BE-410D-B610-22304B121689}"/>
              </a:ext>
            </a:extLst>
          </p:cNvPr>
          <p:cNvSpPr txBox="1"/>
          <p:nvPr/>
        </p:nvSpPr>
        <p:spPr>
          <a:xfrm>
            <a:off x="0" y="1087218"/>
            <a:ext cx="12192000" cy="400110"/>
          </a:xfrm>
          <a:prstGeom prst="rect">
            <a:avLst/>
          </a:prstGeom>
          <a:noFill/>
        </p:spPr>
        <p:txBody>
          <a:bodyPr wrap="square" rtlCol="0">
            <a:spAutoFit/>
          </a:bodyPr>
          <a:lstStyle/>
          <a:p>
            <a:pPr algn="ctr"/>
            <a:r>
              <a:rPr lang="en-US" sz="2000" b="1" dirty="0"/>
              <a:t>EXAMPLE 2: Political polling… Which Candidate Is Leading?</a:t>
            </a:r>
          </a:p>
        </p:txBody>
      </p:sp>
      <p:sp>
        <p:nvSpPr>
          <p:cNvPr id="4" name="TextBox 3">
            <a:extLst>
              <a:ext uri="{FF2B5EF4-FFF2-40B4-BE49-F238E27FC236}">
                <a16:creationId xmlns:a16="http://schemas.microsoft.com/office/drawing/2014/main" id="{E1585AD8-0CA7-42B3-AC6A-981C55CBEB54}"/>
              </a:ext>
            </a:extLst>
          </p:cNvPr>
          <p:cNvSpPr txBox="1"/>
          <p:nvPr/>
        </p:nvSpPr>
        <p:spPr>
          <a:xfrm>
            <a:off x="2111828" y="1649289"/>
            <a:ext cx="7968343" cy="3773854"/>
          </a:xfrm>
          <a:prstGeom prst="rect">
            <a:avLst/>
          </a:prstGeom>
          <a:solidFill>
            <a:schemeClr val="bg1"/>
          </a:solidFill>
          <a:ln w="57150">
            <a:solidFill>
              <a:srgbClr val="C08E00"/>
            </a:solidFill>
          </a:ln>
        </p:spPr>
        <p:txBody>
          <a:bodyPr wrap="square" rtlCol="0">
            <a:spAutoFit/>
          </a:bodyPr>
          <a:lstStyle/>
          <a:p>
            <a:pPr marL="0" marR="0" algn="ctr">
              <a:lnSpc>
                <a:spcPct val="115000"/>
              </a:lnSpc>
              <a:spcBef>
                <a:spcPts val="0"/>
              </a:spcBef>
              <a:spcAft>
                <a:spcPts val="1000"/>
              </a:spcAft>
            </a:pPr>
            <a:endParaRPr lang="en-US" sz="1800" b="1" dirty="0">
              <a:effectLst/>
              <a:latin typeface="Arial" panose="020B0604020202020204" pitchFamily="34" charset="0"/>
              <a:ea typeface="Calibri" panose="020F0502020204030204" pitchFamily="34" charset="0"/>
            </a:endParaRPr>
          </a:p>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A poll (sample) of 1,000 likely voters yields the following:</a:t>
            </a:r>
          </a:p>
          <a:p>
            <a:pPr marL="0" marR="0" algn="ctr">
              <a:lnSpc>
                <a:spcPct val="115000"/>
              </a:lnSpc>
              <a:spcBef>
                <a:spcPts val="0"/>
              </a:spcBef>
              <a:spcAft>
                <a:spcPts val="1000"/>
              </a:spcAft>
            </a:pPr>
            <a:r>
              <a:rPr lang="en-US" sz="1800" b="1" dirty="0">
                <a:solidFill>
                  <a:srgbClr val="0070C0"/>
                </a:solidFill>
                <a:effectLst/>
                <a:latin typeface="Arial" panose="020B0604020202020204" pitchFamily="34" charset="0"/>
                <a:ea typeface="Calibri" panose="020F0502020204030204" pitchFamily="34" charset="0"/>
              </a:rPr>
              <a:t>CANDIDATE A  54%</a:t>
            </a:r>
            <a:r>
              <a:rPr lang="en-US" sz="1800" b="1" dirty="0">
                <a:effectLst/>
                <a:latin typeface="Arial" panose="020B0604020202020204" pitchFamily="34" charset="0"/>
                <a:ea typeface="Calibri" panose="020F0502020204030204" pitchFamily="34" charset="0"/>
              </a:rPr>
              <a:t>    </a:t>
            </a:r>
            <a:r>
              <a:rPr lang="en-US" sz="1800" b="1" dirty="0">
                <a:solidFill>
                  <a:srgbClr val="FF0000"/>
                </a:solidFill>
                <a:effectLst/>
                <a:latin typeface="Arial" panose="020B0604020202020204" pitchFamily="34" charset="0"/>
                <a:ea typeface="Calibri" panose="020F0502020204030204" pitchFamily="34" charset="0"/>
              </a:rPr>
              <a:t>CANDIDATE B  46%</a:t>
            </a:r>
            <a:r>
              <a:rPr lang="en-US" sz="1800" b="1" dirty="0">
                <a:effectLst/>
                <a:latin typeface="Arial" panose="020B0604020202020204" pitchFamily="34" charset="0"/>
                <a:ea typeface="Calibri" panose="020F0502020204030204" pitchFamily="34" charset="0"/>
              </a:rPr>
              <a:t>   (these are point estimates)</a:t>
            </a:r>
          </a:p>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The poll has a margin of error (MOE) of   </a:t>
            </a:r>
            <a:r>
              <a:rPr lang="en-US" sz="1800" b="1" dirty="0">
                <a:effectLst/>
                <a:latin typeface="Calibri" panose="020F0502020204030204" pitchFamily="34" charset="0"/>
                <a:ea typeface="Calibri" panose="020F0502020204030204" pitchFamily="34" charset="0"/>
                <a:cs typeface="Arial" panose="020B0604020202020204" pitchFamily="34" charset="0"/>
              </a:rPr>
              <a:t>±</a:t>
            </a:r>
            <a:r>
              <a:rPr lang="en-US" sz="1800" b="1" dirty="0">
                <a:effectLst/>
                <a:latin typeface="Arial" panose="020B0604020202020204" pitchFamily="34" charset="0"/>
                <a:ea typeface="Calibri" panose="020F0502020204030204" pitchFamily="34" charset="0"/>
              </a:rPr>
              <a:t> 3% </a:t>
            </a: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 </a:t>
            </a: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This means…</a:t>
            </a:r>
          </a:p>
          <a:p>
            <a:pPr marL="0" marR="0">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The “true” percentage for  </a:t>
            </a:r>
            <a:r>
              <a:rPr lang="en-US" sz="1800" b="1" dirty="0">
                <a:solidFill>
                  <a:srgbClr val="0070C0"/>
                </a:solidFill>
                <a:effectLst/>
                <a:latin typeface="Arial" panose="020B0604020202020204" pitchFamily="34" charset="0"/>
                <a:ea typeface="Calibri" panose="020F0502020204030204" pitchFamily="34" charset="0"/>
              </a:rPr>
              <a:t>CANDIDATE   A</a:t>
            </a:r>
            <a:r>
              <a:rPr lang="en-US" sz="1800" b="1" dirty="0">
                <a:solidFill>
                  <a:srgbClr val="00B0F0"/>
                </a:solidFill>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is between 51% and 57%  </a:t>
            </a:r>
          </a:p>
          <a:p>
            <a:r>
              <a:rPr lang="en-US" sz="1800" b="1" dirty="0">
                <a:effectLst/>
                <a:latin typeface="Arial" panose="020B0604020202020204" pitchFamily="34" charset="0"/>
                <a:ea typeface="Calibri" panose="020F0502020204030204" pitchFamily="34" charset="0"/>
              </a:rPr>
              <a:t>The “true” percentage for  </a:t>
            </a:r>
            <a:r>
              <a:rPr lang="en-US" sz="1800" b="1" dirty="0">
                <a:solidFill>
                  <a:srgbClr val="FF0000"/>
                </a:solidFill>
                <a:effectLst/>
                <a:latin typeface="Arial" panose="020B0604020202020204" pitchFamily="34" charset="0"/>
                <a:ea typeface="Calibri" panose="020F0502020204030204" pitchFamily="34" charset="0"/>
              </a:rPr>
              <a:t>CANDIDATE   B</a:t>
            </a:r>
            <a:r>
              <a:rPr lang="en-US" sz="1800" b="1" dirty="0">
                <a:solidFill>
                  <a:srgbClr val="00B0F0"/>
                </a:solidFill>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is between 43% and 49%</a:t>
            </a:r>
          </a:p>
          <a:p>
            <a:r>
              <a:rPr lang="en-US" sz="1800" b="1" dirty="0">
                <a:effectLst/>
                <a:latin typeface="Arial" panose="020B0604020202020204" pitchFamily="34" charset="0"/>
                <a:ea typeface="Calibri" panose="020F0502020204030204" pitchFamily="34" charset="0"/>
              </a:rPr>
              <a:t> </a:t>
            </a:r>
            <a:endParaRPr lang="en-US" b="1" dirty="0"/>
          </a:p>
        </p:txBody>
      </p:sp>
    </p:spTree>
    <p:extLst>
      <p:ext uri="{BB962C8B-B14F-4D97-AF65-F5344CB8AC3E}">
        <p14:creationId xmlns:p14="http://schemas.microsoft.com/office/powerpoint/2010/main" val="2797560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25624"/>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Interpreting confidence intervals</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sp>
        <p:nvSpPr>
          <p:cNvPr id="3" name="TextBox 2">
            <a:extLst>
              <a:ext uri="{FF2B5EF4-FFF2-40B4-BE49-F238E27FC236}">
                <a16:creationId xmlns:a16="http://schemas.microsoft.com/office/drawing/2014/main" id="{35A353D0-69BE-410D-B610-22304B121689}"/>
              </a:ext>
            </a:extLst>
          </p:cNvPr>
          <p:cNvSpPr txBox="1"/>
          <p:nvPr/>
        </p:nvSpPr>
        <p:spPr>
          <a:xfrm>
            <a:off x="0" y="827915"/>
            <a:ext cx="12192000" cy="400110"/>
          </a:xfrm>
          <a:prstGeom prst="rect">
            <a:avLst/>
          </a:prstGeom>
          <a:noFill/>
        </p:spPr>
        <p:txBody>
          <a:bodyPr wrap="square" rtlCol="0">
            <a:spAutoFit/>
          </a:bodyPr>
          <a:lstStyle/>
          <a:p>
            <a:pPr algn="ctr"/>
            <a:r>
              <a:rPr lang="en-US" sz="2000" b="1" dirty="0"/>
              <a:t>EXAMPLE 2 (continued) : Political polling… Which Candidate Is Leading?</a:t>
            </a:r>
          </a:p>
        </p:txBody>
      </p:sp>
      <p:sp>
        <p:nvSpPr>
          <p:cNvPr id="4" name="TextBox 3">
            <a:extLst>
              <a:ext uri="{FF2B5EF4-FFF2-40B4-BE49-F238E27FC236}">
                <a16:creationId xmlns:a16="http://schemas.microsoft.com/office/drawing/2014/main" id="{F8C81248-0C4A-492B-82C9-377B6E2A98FB}"/>
              </a:ext>
            </a:extLst>
          </p:cNvPr>
          <p:cNvSpPr txBox="1"/>
          <p:nvPr/>
        </p:nvSpPr>
        <p:spPr>
          <a:xfrm>
            <a:off x="1197429" y="1279623"/>
            <a:ext cx="9808028" cy="5240089"/>
          </a:xfrm>
          <a:prstGeom prst="rect">
            <a:avLst/>
          </a:prstGeom>
          <a:solidFill>
            <a:schemeClr val="bg1"/>
          </a:solidFill>
          <a:ln w="57150">
            <a:solidFill>
              <a:srgbClr val="C08E00"/>
            </a:solidFill>
          </a:ln>
        </p:spPr>
        <p:txBody>
          <a:bodyPr wrap="square" rtlCol="0">
            <a:spAutoFit/>
          </a:bodyPr>
          <a:lstStyle/>
          <a:p>
            <a:pPr marL="0" marR="0">
              <a:lnSpc>
                <a:spcPct val="150000"/>
              </a:lnSpc>
              <a:spcBef>
                <a:spcPts val="0"/>
              </a:spcBef>
              <a:spcAft>
                <a:spcPts val="0"/>
              </a:spcAft>
            </a:pPr>
            <a:r>
              <a:rPr lang="en-US" sz="1800" b="1" dirty="0">
                <a:effectLst/>
                <a:latin typeface="Arial" panose="020B0604020202020204" pitchFamily="34" charset="0"/>
                <a:ea typeface="Calibri" panose="020F0502020204030204" pitchFamily="34" charset="0"/>
              </a:rPr>
              <a:t>Graphically we have:</a:t>
            </a:r>
          </a:p>
          <a:p>
            <a:pPr marL="0" marR="0">
              <a:lnSpc>
                <a:spcPct val="115000"/>
              </a:lnSpc>
              <a:spcBef>
                <a:spcPts val="0"/>
              </a:spcBef>
              <a:spcAft>
                <a:spcPts val="0"/>
              </a:spcAft>
            </a:pPr>
            <a:r>
              <a:rPr lang="en-US" sz="1800" dirty="0">
                <a:effectLst/>
                <a:latin typeface="Arial" panose="020B0604020202020204" pitchFamily="34" charset="0"/>
                <a:ea typeface="Calibri" panose="020F0502020204030204" pitchFamily="34" charset="0"/>
              </a:rPr>
              <a:t> </a:t>
            </a:r>
          </a:p>
          <a:p>
            <a:pPr marL="0" marR="0">
              <a:lnSpc>
                <a:spcPct val="115000"/>
              </a:lnSpc>
              <a:spcBef>
                <a:spcPts val="0"/>
              </a:spcBef>
              <a:spcAft>
                <a:spcPts val="1000"/>
              </a:spcAft>
            </a:pPr>
            <a:r>
              <a:rPr lang="en-US" sz="1800" b="1" dirty="0">
                <a:solidFill>
                  <a:srgbClr val="0070C0"/>
                </a:solidFill>
                <a:effectLst/>
                <a:latin typeface="Arial" panose="020B0604020202020204" pitchFamily="34" charset="0"/>
                <a:ea typeface="Calibri" panose="020F0502020204030204" pitchFamily="34" charset="0"/>
              </a:rPr>
              <a:t>                       			 CANDIDATE  A</a:t>
            </a:r>
            <a:r>
              <a:rPr lang="en-US" sz="1800" b="1" dirty="0">
                <a:solidFill>
                  <a:srgbClr val="FF0000"/>
                </a:solidFill>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vs.</a:t>
            </a:r>
            <a:r>
              <a:rPr lang="en-US" sz="1800" b="1" dirty="0">
                <a:solidFill>
                  <a:srgbClr val="FF0000"/>
                </a:solidFill>
                <a:effectLst/>
                <a:latin typeface="Arial" panose="020B0604020202020204" pitchFamily="34" charset="0"/>
                <a:ea typeface="Calibri" panose="020F0502020204030204" pitchFamily="34" charset="0"/>
              </a:rPr>
              <a:t>    CANDIDATE   B</a:t>
            </a: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rPr>
              <a:t> </a:t>
            </a:r>
          </a:p>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rPr>
              <a:t>			&lt;-------------------------------------------</a:t>
            </a:r>
            <a:r>
              <a:rPr lang="en-US" sz="1800" b="1" dirty="0">
                <a:solidFill>
                  <a:srgbClr val="0070C0"/>
                </a:solidFill>
                <a:effectLst/>
                <a:latin typeface="Arial" panose="020B0604020202020204" pitchFamily="34" charset="0"/>
                <a:ea typeface="Calibri" panose="020F0502020204030204" pitchFamily="34" charset="0"/>
              </a:rPr>
              <a:t>(-------|-------)</a:t>
            </a:r>
            <a:r>
              <a:rPr lang="en-US" sz="1800" b="1" dirty="0">
                <a:effectLst/>
                <a:latin typeface="Arial" panose="020B0604020202020204" pitchFamily="34" charset="0"/>
                <a:ea typeface="Calibri" panose="020F0502020204030204" pitchFamily="34" charset="0"/>
              </a:rPr>
              <a:t>------------------------&gt; </a:t>
            </a: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rPr>
              <a:t>                                                                          51      54     57</a:t>
            </a: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1000"/>
              </a:spcAft>
            </a:pPr>
            <a:r>
              <a:rPr lang="en-US" sz="1800" b="1" dirty="0">
                <a:solidFill>
                  <a:srgbClr val="FF0000"/>
                </a:solidFill>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			&lt;----------------------</a:t>
            </a:r>
            <a:r>
              <a:rPr lang="en-US" sz="1800" b="1" dirty="0">
                <a:solidFill>
                  <a:srgbClr val="FF0000"/>
                </a:solidFill>
                <a:effectLst/>
                <a:latin typeface="Arial" panose="020B0604020202020204" pitchFamily="34" charset="0"/>
                <a:ea typeface="Calibri" panose="020F0502020204030204" pitchFamily="34" charset="0"/>
              </a:rPr>
              <a:t>(</a:t>
            </a:r>
            <a:r>
              <a:rPr lang="en-US" sz="1800" b="1" dirty="0">
                <a:solidFill>
                  <a:srgbClr val="C00000"/>
                </a:solidFill>
                <a:effectLst/>
                <a:latin typeface="Arial" panose="020B0604020202020204" pitchFamily="34" charset="0"/>
                <a:ea typeface="Calibri" panose="020F0502020204030204" pitchFamily="34" charset="0"/>
              </a:rPr>
              <a:t>-------|-------</a:t>
            </a:r>
            <a:r>
              <a:rPr lang="en-US" sz="1800" b="1" dirty="0">
                <a:solidFill>
                  <a:srgbClr val="FF0000"/>
                </a:solidFill>
                <a:effectLst/>
                <a:latin typeface="Arial" panose="020B0604020202020204" pitchFamily="34" charset="0"/>
                <a:ea typeface="Calibri" panose="020F0502020204030204" pitchFamily="34" charset="0"/>
              </a:rPr>
              <a:t>)</a:t>
            </a:r>
            <a:r>
              <a:rPr lang="en-US" sz="1800" b="1" dirty="0">
                <a:effectLst/>
                <a:latin typeface="Arial" panose="020B0604020202020204" pitchFamily="34" charset="0"/>
                <a:ea typeface="Calibri" panose="020F0502020204030204" pitchFamily="34" charset="0"/>
              </a:rPr>
              <a:t>---------------------------------------------&gt;                                                         </a:t>
            </a: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rPr>
              <a:t>                                                 43     46     49</a:t>
            </a:r>
            <a:endParaRPr lang="en-US" sz="1800" dirty="0">
              <a:effectLst/>
              <a:latin typeface="Arial" panose="020B0604020202020204" pitchFamily="34" charset="0"/>
              <a:ea typeface="Calibri" panose="020F0502020204030204" pitchFamily="34" charset="0"/>
            </a:endParaRPr>
          </a:p>
          <a:p>
            <a:pPr marL="0" marR="0">
              <a:lnSpc>
                <a:spcPct val="115000"/>
              </a:lnSpc>
              <a:spcBef>
                <a:spcPts val="0"/>
              </a:spcBef>
              <a:spcAft>
                <a:spcPts val="600"/>
              </a:spcAft>
            </a:pPr>
            <a:endParaRPr lang="en-US" sz="1600" b="1" dirty="0">
              <a:effectLst/>
              <a:latin typeface="Arial" panose="020B0604020202020204" pitchFamily="34" charset="0"/>
              <a:ea typeface="Calibri" panose="020F0502020204030204" pitchFamily="34" charset="0"/>
            </a:endParaRPr>
          </a:p>
          <a:p>
            <a:pPr lvl="1">
              <a:lnSpc>
                <a:spcPct val="115000"/>
              </a:lnSpc>
              <a:spcAft>
                <a:spcPts val="600"/>
              </a:spcAft>
            </a:pPr>
            <a:r>
              <a:rPr lang="en-US" sz="1600" b="1" dirty="0">
                <a:effectLst/>
                <a:latin typeface="Arial" panose="020B0604020202020204" pitchFamily="34" charset="0"/>
                <a:ea typeface="Calibri" panose="020F0502020204030204" pitchFamily="34" charset="0"/>
              </a:rPr>
              <a:t>Since the confidence intervals </a:t>
            </a:r>
            <a:r>
              <a:rPr lang="en-US" sz="1600" b="1" u="sng" dirty="0">
                <a:effectLst/>
                <a:latin typeface="Arial" panose="020B0604020202020204" pitchFamily="34" charset="0"/>
                <a:ea typeface="Calibri" panose="020F0502020204030204" pitchFamily="34" charset="0"/>
              </a:rPr>
              <a:t>do not</a:t>
            </a:r>
            <a:r>
              <a:rPr lang="en-US" sz="1600" b="1" dirty="0">
                <a:effectLst/>
                <a:latin typeface="Arial" panose="020B0604020202020204" pitchFamily="34" charset="0"/>
                <a:ea typeface="Calibri" panose="020F0502020204030204" pitchFamily="34" charset="0"/>
              </a:rPr>
              <a:t> overlap, we </a:t>
            </a:r>
            <a:r>
              <a:rPr lang="en-US" sz="1600" b="1" u="sng" dirty="0">
                <a:effectLst/>
                <a:latin typeface="Arial" panose="020B0604020202020204" pitchFamily="34" charset="0"/>
                <a:ea typeface="Calibri" panose="020F0502020204030204" pitchFamily="34" charset="0"/>
              </a:rPr>
              <a:t>can</a:t>
            </a:r>
            <a:r>
              <a:rPr lang="en-US" sz="1600" b="1" dirty="0">
                <a:effectLst/>
                <a:latin typeface="Arial" panose="020B0604020202020204" pitchFamily="34" charset="0"/>
                <a:ea typeface="Calibri" panose="020F0502020204030204" pitchFamily="34" charset="0"/>
              </a:rPr>
              <a:t> claim there is a statistically significant difference (at a 95% confidence level) between the true percentage of voters supporting </a:t>
            </a:r>
            <a:r>
              <a:rPr lang="en-US" sz="1600" b="1" dirty="0">
                <a:solidFill>
                  <a:srgbClr val="0070C0"/>
                </a:solidFill>
                <a:effectLst/>
                <a:latin typeface="Arial" panose="020B0604020202020204" pitchFamily="34" charset="0"/>
                <a:ea typeface="Calibri" panose="020F0502020204030204" pitchFamily="34" charset="0"/>
              </a:rPr>
              <a:t>CANDIDATE A</a:t>
            </a:r>
            <a:r>
              <a:rPr lang="en-US" sz="1600" b="1" dirty="0">
                <a:effectLst/>
                <a:latin typeface="Arial" panose="020B0604020202020204" pitchFamily="34" charset="0"/>
                <a:ea typeface="Calibri" panose="020F0502020204030204" pitchFamily="34" charset="0"/>
              </a:rPr>
              <a:t> and the true percentage of voters supporting </a:t>
            </a:r>
            <a:r>
              <a:rPr lang="en-US" sz="1600" b="1" dirty="0">
                <a:solidFill>
                  <a:srgbClr val="FF0000"/>
                </a:solidFill>
                <a:effectLst/>
                <a:latin typeface="Arial" panose="020B0604020202020204" pitchFamily="34" charset="0"/>
                <a:ea typeface="Calibri" panose="020F0502020204030204" pitchFamily="34" charset="0"/>
              </a:rPr>
              <a:t>CANDIDATE  B</a:t>
            </a:r>
            <a:endParaRPr lang="en-US" sz="1600" b="1" dirty="0">
              <a:effectLst/>
              <a:latin typeface="Arial" panose="020B0604020202020204" pitchFamily="34" charset="0"/>
              <a:ea typeface="Calibri" panose="020F0502020204030204" pitchFamily="34" charset="0"/>
            </a:endParaRPr>
          </a:p>
          <a:p>
            <a:pPr lvl="1">
              <a:lnSpc>
                <a:spcPct val="115000"/>
              </a:lnSpc>
            </a:pPr>
            <a:r>
              <a:rPr lang="en-US" sz="1600" b="1" dirty="0">
                <a:effectLst/>
                <a:latin typeface="Arial" panose="020B0604020202020204" pitchFamily="34" charset="0"/>
                <a:ea typeface="Calibri" panose="020F0502020204030204" pitchFamily="34" charset="0"/>
              </a:rPr>
              <a:t>In other words, we conclude that there is statistical evidence, at the 95% confidence level,   that </a:t>
            </a:r>
            <a:r>
              <a:rPr lang="en-US" sz="1600" b="1" dirty="0">
                <a:latin typeface="Arial" panose="020B0604020202020204" pitchFamily="34" charset="0"/>
                <a:ea typeface="Calibri" panose="020F0502020204030204" pitchFamily="34" charset="0"/>
              </a:rPr>
              <a:t>likely voters support </a:t>
            </a:r>
            <a:r>
              <a:rPr lang="en-US" sz="1600" b="1" dirty="0">
                <a:solidFill>
                  <a:srgbClr val="0070C0"/>
                </a:solidFill>
                <a:latin typeface="Arial" panose="020B0604020202020204" pitchFamily="34" charset="0"/>
                <a:ea typeface="Calibri" panose="020F0502020204030204" pitchFamily="34" charset="0"/>
              </a:rPr>
              <a:t>CANDIDATE A</a:t>
            </a:r>
            <a:r>
              <a:rPr lang="en-US" sz="1600" b="1" dirty="0">
                <a:latin typeface="Arial" panose="020B0604020202020204" pitchFamily="34" charset="0"/>
                <a:ea typeface="Calibri" panose="020F0502020204030204" pitchFamily="34" charset="0"/>
              </a:rPr>
              <a:t> over </a:t>
            </a:r>
            <a:r>
              <a:rPr lang="en-US" sz="1600" b="1" dirty="0">
                <a:solidFill>
                  <a:srgbClr val="FF0000"/>
                </a:solidFill>
                <a:latin typeface="Arial" panose="020B0604020202020204" pitchFamily="34" charset="0"/>
                <a:ea typeface="Calibri" panose="020F0502020204030204" pitchFamily="34" charset="0"/>
              </a:rPr>
              <a:t>CANDIDATE  B</a:t>
            </a:r>
          </a:p>
          <a:p>
            <a:pPr marL="0" marR="0">
              <a:lnSpc>
                <a:spcPct val="115000"/>
              </a:lnSpc>
              <a:spcBef>
                <a:spcPts val="0"/>
              </a:spcBef>
            </a:pPr>
            <a:r>
              <a:rPr lang="en-US" sz="1600" b="1" dirty="0">
                <a:solidFill>
                  <a:srgbClr val="FF0000"/>
                </a:solidFill>
                <a:latin typeface="Arial" panose="020B0604020202020204" pitchFamily="34" charset="0"/>
                <a:ea typeface="Calibri" panose="020F0502020204030204" pitchFamily="34" charset="0"/>
              </a:rPr>
              <a:t> </a:t>
            </a:r>
            <a:endParaRPr lang="en-US" sz="1600" b="1" dirty="0"/>
          </a:p>
        </p:txBody>
      </p:sp>
    </p:spTree>
    <p:extLst>
      <p:ext uri="{BB962C8B-B14F-4D97-AF65-F5344CB8AC3E}">
        <p14:creationId xmlns:p14="http://schemas.microsoft.com/office/powerpoint/2010/main" val="286099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r>
              <a:rPr lang="en-US" dirty="0"/>
              <a:t> </a:t>
            </a:r>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32520" y="0"/>
            <a:ext cx="12224520" cy="68749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18288" y="182292"/>
            <a:ext cx="12224520" cy="830997"/>
          </a:xfrm>
          <a:prstGeom prst="rect">
            <a:avLst/>
          </a:prstGeom>
          <a:noFill/>
        </p:spPr>
        <p:txBody>
          <a:bodyPr wrap="square" rtlCol="0">
            <a:spAutoFit/>
          </a:bodyPr>
          <a:lstStyle/>
          <a:p>
            <a:pPr lvl="2" algn="ctr">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13" name="TextBox 12">
            <a:extLst>
              <a:ext uri="{FF2B5EF4-FFF2-40B4-BE49-F238E27FC236}">
                <a16:creationId xmlns:a16="http://schemas.microsoft.com/office/drawing/2014/main" id="{A9D0672C-E2AF-4F3A-A62E-A995F67978DD}"/>
              </a:ext>
            </a:extLst>
          </p:cNvPr>
          <p:cNvSpPr txBox="1"/>
          <p:nvPr/>
        </p:nvSpPr>
        <p:spPr>
          <a:xfrm>
            <a:off x="360572" y="1620419"/>
            <a:ext cx="6346750" cy="4442883"/>
          </a:xfrm>
          <a:prstGeom prst="rect">
            <a:avLst/>
          </a:prstGeom>
          <a:noFill/>
        </p:spPr>
        <p:txBody>
          <a:bodyPr wrap="square" rtlCol="0">
            <a:spAutoFit/>
          </a:bodyPr>
          <a:lstStyle/>
          <a:p>
            <a:pPr>
              <a:spcAft>
                <a:spcPts val="2400"/>
              </a:spcAft>
            </a:pPr>
            <a:r>
              <a:rPr lang="en-US" sz="2400" b="1" dirty="0"/>
              <a:t>   PRESENTATION OVERVIEW --</a:t>
            </a:r>
          </a:p>
          <a:p>
            <a:pPr marL="1200150" lvl="2" indent="-285750">
              <a:buFont typeface="Wingdings" panose="05000000000000000000" pitchFamily="2" charset="2"/>
              <a:buChar char="Ø"/>
            </a:pPr>
            <a:r>
              <a:rPr lang="en-US" b="1" dirty="0">
                <a:effectLst/>
                <a:latin typeface="Calibri" panose="020F0502020204030204" pitchFamily="34" charset="0"/>
                <a:ea typeface="Calibri" panose="020F0502020204030204" pitchFamily="34" charset="0"/>
                <a:cs typeface="Calibri" panose="020F0502020204030204" pitchFamily="34" charset="0"/>
              </a:rPr>
              <a:t>REVIEW OF THE DEPARTMENT OF BIOMEDICAL INFORMATICS AT WMED</a:t>
            </a:r>
          </a:p>
          <a:p>
            <a:pPr marL="1200150" lvl="2" indent="-285750">
              <a:buFont typeface="Wingdings" panose="05000000000000000000" pitchFamily="2" charset="2"/>
              <a:buChar char="Ø"/>
            </a:pPr>
            <a:endParaRPr lang="en-US" b="1" dirty="0">
              <a:latin typeface="Calibri" panose="020F0502020204030204" pitchFamily="34" charset="0"/>
              <a:ea typeface="Calibri" panose="020F0502020204030204" pitchFamily="34" charset="0"/>
              <a:cs typeface="Calibri" panose="020F0502020204030204" pitchFamily="34" charset="0"/>
            </a:endParaRPr>
          </a:p>
          <a:p>
            <a:pPr marL="1200150" lvl="2" indent="-285750">
              <a:spcAft>
                <a:spcPts val="900"/>
              </a:spcAft>
              <a:buFont typeface="Wingdings" panose="05000000000000000000" pitchFamily="2" charset="2"/>
              <a:buChar char="Ø"/>
            </a:pPr>
            <a:r>
              <a:rPr lang="en-US" b="1" dirty="0">
                <a:effectLst/>
                <a:latin typeface="Calibri" panose="020F0502020204030204" pitchFamily="34" charset="0"/>
                <a:ea typeface="Calibri" panose="020F0502020204030204" pitchFamily="34" charset="0"/>
                <a:cs typeface="Calibri" panose="020F0502020204030204" pitchFamily="34" charset="0"/>
              </a:rPr>
              <a:t>THREE </a:t>
            </a:r>
            <a:r>
              <a:rPr lang="en-US" sz="1800" b="1" dirty="0"/>
              <a:t>BASIC STATISTICAL CONCEPTS</a:t>
            </a:r>
          </a:p>
          <a:p>
            <a:pPr marL="1657350" lvl="3" indent="-285750">
              <a:lnSpc>
                <a:spcPct val="150000"/>
              </a:lnSpc>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Calibri" panose="020F0502020204030204" pitchFamily="34" charset="0"/>
              </a:rPr>
              <a:t>Sample Size </a:t>
            </a:r>
            <a:r>
              <a:rPr lang="en-US" b="1" dirty="0">
                <a:latin typeface="Calibri" panose="020F0502020204030204" pitchFamily="34" charset="0"/>
                <a:ea typeface="Calibri" panose="020F0502020204030204" pitchFamily="34" charset="0"/>
                <a:cs typeface="Calibri" panose="020F0502020204030204" pitchFamily="34" charset="0"/>
              </a:rPr>
              <a:t>and </a:t>
            </a:r>
            <a:r>
              <a:rPr lang="en-US" b="1" dirty="0">
                <a:effectLst/>
                <a:latin typeface="Calibri" panose="020F0502020204030204" pitchFamily="34" charset="0"/>
                <a:ea typeface="Calibri" panose="020F0502020204030204" pitchFamily="34" charset="0"/>
                <a:cs typeface="Calibri" panose="020F0502020204030204" pitchFamily="34" charset="0"/>
              </a:rPr>
              <a:t>Statistical Significance</a:t>
            </a:r>
          </a:p>
          <a:p>
            <a:pPr marL="1657350" lvl="3" indent="-285750">
              <a:lnSpc>
                <a:spcPct val="150000"/>
              </a:lnSpc>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Calibri" panose="020F0502020204030204" pitchFamily="34" charset="0"/>
              </a:rPr>
              <a:t>P  Values </a:t>
            </a:r>
          </a:p>
          <a:p>
            <a:pPr marL="1657350" lvl="3" indent="-285750">
              <a:lnSpc>
                <a:spcPct val="150000"/>
              </a:lnSpc>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Calibri" panose="020F0502020204030204" pitchFamily="34" charset="0"/>
              </a:rPr>
              <a:t>Confidence Intervals </a:t>
            </a:r>
          </a:p>
          <a:p>
            <a:pPr marL="1657350" lvl="3" indent="-285750">
              <a:buFont typeface="Arial" panose="020B0604020202020204" pitchFamily="34" charset="0"/>
              <a:buChar char="•"/>
            </a:pPr>
            <a:endParaRPr lang="en-US" b="1"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Ø"/>
            </a:pPr>
            <a:r>
              <a:rPr lang="en-US" b="1" dirty="0">
                <a:latin typeface="Calibri" panose="020F0502020204030204" pitchFamily="34" charset="0"/>
                <a:ea typeface="Calibri" panose="020F0502020204030204" pitchFamily="34" charset="0"/>
                <a:cs typeface="Calibri" panose="020F0502020204030204" pitchFamily="34" charset="0"/>
              </a:rPr>
              <a:t>ROLE OF</a:t>
            </a:r>
            <a:r>
              <a:rPr lang="en-US" b="1" dirty="0">
                <a:effectLst/>
                <a:latin typeface="Calibri" panose="020F0502020204030204" pitchFamily="34" charset="0"/>
                <a:ea typeface="Calibri" panose="020F0502020204030204" pitchFamily="34" charset="0"/>
                <a:cs typeface="Calibri" panose="020F0502020204030204" pitchFamily="34" charset="0"/>
              </a:rPr>
              <a:t> A BIOSTATISTICIAN AT WMED</a:t>
            </a:r>
          </a:p>
          <a:p>
            <a:pPr marL="1200150" lvl="2" indent="-285750">
              <a:buFont typeface="Wingdings" panose="05000000000000000000" pitchFamily="2" charset="2"/>
              <a:buChar char="Ø"/>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b="1" dirty="0"/>
              <a:t> </a:t>
            </a:r>
          </a:p>
        </p:txBody>
      </p:sp>
      <p:pic>
        <p:nvPicPr>
          <p:cNvPr id="14" name="Picture 13" descr="End to End Statistics for Data Science - Analytics Vidhya">
            <a:extLst>
              <a:ext uri="{FF2B5EF4-FFF2-40B4-BE49-F238E27FC236}">
                <a16:creationId xmlns:a16="http://schemas.microsoft.com/office/drawing/2014/main" id="{409459BA-5B02-4931-9440-93E733574E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7939" y="2523745"/>
            <a:ext cx="4587241" cy="2271776"/>
          </a:xfrm>
          <a:prstGeom prst="rect">
            <a:avLst/>
          </a:prstGeom>
          <a:solidFill>
            <a:srgbClr val="966F00"/>
          </a:solidFill>
          <a:ln w="57150">
            <a:solidFill>
              <a:srgbClr val="CC9900"/>
            </a:solidFill>
          </a:ln>
          <a:effectLst>
            <a:softEdge rad="0"/>
          </a:effectLst>
        </p:spPr>
      </p:pic>
    </p:spTree>
    <p:extLst>
      <p:ext uri="{BB962C8B-B14F-4D97-AF65-F5344CB8AC3E}">
        <p14:creationId xmlns:p14="http://schemas.microsoft.com/office/powerpoint/2010/main" val="144868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34817"/>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Confidence Intervals and Probability</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4" name="TextBox 3">
            <a:extLst>
              <a:ext uri="{FF2B5EF4-FFF2-40B4-BE49-F238E27FC236}">
                <a16:creationId xmlns:a16="http://schemas.microsoft.com/office/drawing/2014/main" id="{B8626623-9577-4DF7-AE99-55F9A4E2E0BA}"/>
              </a:ext>
            </a:extLst>
          </p:cNvPr>
          <p:cNvSpPr txBox="1"/>
          <p:nvPr/>
        </p:nvSpPr>
        <p:spPr>
          <a:xfrm>
            <a:off x="1524000" y="1243786"/>
            <a:ext cx="9334500" cy="4370427"/>
          </a:xfrm>
          <a:prstGeom prst="rect">
            <a:avLst/>
          </a:prstGeom>
          <a:solidFill>
            <a:schemeClr val="bg1"/>
          </a:solidFill>
          <a:ln w="57150">
            <a:solidFill>
              <a:srgbClr val="C08E00"/>
            </a:solidFill>
          </a:ln>
        </p:spPr>
        <p:txBody>
          <a:bodyPr wrap="square" rtlCol="0">
            <a:spAutoFit/>
          </a:bodyPr>
          <a:lstStyle/>
          <a:p>
            <a:endParaRPr lang="en-US" sz="2000" b="1" dirty="0">
              <a:effectLst/>
              <a:latin typeface="Arial" panose="020B0604020202020204" pitchFamily="34" charset="0"/>
              <a:ea typeface="Calibri" panose="020F0502020204030204" pitchFamily="34" charset="0"/>
            </a:endParaRPr>
          </a:p>
          <a:p>
            <a:r>
              <a:rPr lang="en-US" sz="2000" b="1" dirty="0">
                <a:effectLst/>
                <a:latin typeface="Arial" panose="020B0604020202020204" pitchFamily="34" charset="0"/>
                <a:ea typeface="Calibri" panose="020F0502020204030204" pitchFamily="34" charset="0"/>
              </a:rPr>
              <a:t>A common misperception is that a confidence interval is “directly” associated with the probability of the variable being measured.  For example, consider the statement --- “There is 95% confidence that the true proportion of voters who favor candidate A is between 42% and 48%.” The 95% interval is NOT a range of probabilities for the proportion of voters who favor candidate A; rather, the 95% is associated with the confidence in the success rate of the procedure/process used to generate the interval. </a:t>
            </a:r>
          </a:p>
          <a:p>
            <a:endParaRPr lang="en-US" sz="2000" b="1" dirty="0">
              <a:latin typeface="Arial" panose="020B0604020202020204" pitchFamily="34" charset="0"/>
              <a:ea typeface="Calibri" panose="020F0502020204030204" pitchFamily="34" charset="0"/>
            </a:endParaRPr>
          </a:p>
          <a:p>
            <a:r>
              <a:rPr lang="en-US" sz="2000" b="1" dirty="0">
                <a:effectLst/>
                <a:latin typeface="Arial" panose="020B0604020202020204" pitchFamily="34" charset="0"/>
                <a:ea typeface="Calibri" panose="020F0502020204030204" pitchFamily="34" charset="0"/>
              </a:rPr>
              <a:t>Consequently, it is not correct to say that there is a 95% probability that the true percentage favoring candidate A is between 42% and 48%. </a:t>
            </a:r>
            <a:r>
              <a:rPr lang="en-US" sz="2000" b="1" dirty="0">
                <a:solidFill>
                  <a:srgbClr val="000000"/>
                </a:solidFill>
                <a:effectLst/>
                <a:latin typeface="Arial" panose="020B0604020202020204" pitchFamily="34" charset="0"/>
                <a:ea typeface="Calibri" panose="020F0502020204030204" pitchFamily="34" charset="0"/>
              </a:rPr>
              <a:t>Similarly, it is not true that the interval has 95% probability to include the population parameter.</a:t>
            </a:r>
            <a:endParaRPr lang="en-US" sz="2000" b="1" dirty="0">
              <a:effectLst/>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79863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4430" y="51404"/>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Confidence Intervals and Probability</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3" name="TextBox 2">
            <a:extLst>
              <a:ext uri="{FF2B5EF4-FFF2-40B4-BE49-F238E27FC236}">
                <a16:creationId xmlns:a16="http://schemas.microsoft.com/office/drawing/2014/main" id="{D4625FDC-3E89-4A4B-9E61-E91EFAB656AE}"/>
              </a:ext>
            </a:extLst>
          </p:cNvPr>
          <p:cNvSpPr txBox="1"/>
          <p:nvPr/>
        </p:nvSpPr>
        <p:spPr>
          <a:xfrm>
            <a:off x="909970" y="882402"/>
            <a:ext cx="10367629" cy="4734629"/>
          </a:xfrm>
          <a:prstGeom prst="rect">
            <a:avLst/>
          </a:prstGeom>
          <a:solidFill>
            <a:schemeClr val="bg1"/>
          </a:solidFill>
          <a:ln w="57150">
            <a:solidFill>
              <a:srgbClr val="C08E00"/>
            </a:solidFill>
          </a:ln>
        </p:spPr>
        <p:txBody>
          <a:bodyPr wrap="square" rtlCol="0">
            <a:spAutoFit/>
          </a:bodyPr>
          <a:lstStyle/>
          <a:p>
            <a:pPr marL="0" marR="0">
              <a:spcBef>
                <a:spcPts val="1800"/>
              </a:spcBef>
              <a:spcAft>
                <a:spcPts val="1000"/>
              </a:spcAft>
              <a:tabLst>
                <a:tab pos="457200" algn="l"/>
              </a:tabLst>
            </a:pPr>
            <a:endParaRPr lang="en-US" sz="700" b="1" dirty="0">
              <a:effectLst/>
              <a:latin typeface="Arial" panose="020B0604020202020204" pitchFamily="34" charset="0"/>
              <a:ea typeface="Calibri" panose="020F0502020204030204" pitchFamily="34" charset="0"/>
            </a:endParaRPr>
          </a:p>
          <a:p>
            <a:pPr marL="0" marR="0">
              <a:spcBef>
                <a:spcPts val="1200"/>
              </a:spcBef>
              <a:spcAft>
                <a:spcPts val="1000"/>
              </a:spcAft>
              <a:tabLst>
                <a:tab pos="457200" algn="l"/>
              </a:tabLst>
            </a:pPr>
            <a:r>
              <a:rPr lang="en-US" sz="2000" b="1" dirty="0">
                <a:effectLst/>
                <a:latin typeface="Arial" panose="020B0604020202020204" pitchFamily="34" charset="0"/>
                <a:ea typeface="Calibri" panose="020F0502020204030204" pitchFamily="34" charset="0"/>
              </a:rPr>
              <a:t>In actuality, the probability that the true proportion (i.e. the population parameter) falls within the confidence interval is either 0 or 1. In other words, a sample is used to generate an interval that either contains the population parameter (i.e. the true proportion) or it does not contain the population parameter; there is no way of being certain, short of sampling everyone. In other words, we cannot know the true population parameter without conducting a census. </a:t>
            </a:r>
          </a:p>
          <a:p>
            <a:pPr marL="0" marR="0">
              <a:spcBef>
                <a:spcPts val="1200"/>
              </a:spcBef>
              <a:tabLst>
                <a:tab pos="457200" algn="l"/>
              </a:tabLst>
            </a:pPr>
            <a:r>
              <a:rPr lang="en-US" sz="2000" b="1" dirty="0">
                <a:solidFill>
                  <a:srgbClr val="000000"/>
                </a:solidFill>
                <a:effectLst/>
                <a:latin typeface="Arial" panose="020B0604020202020204" pitchFamily="34" charset="0"/>
                <a:ea typeface="Calibri" panose="020F0502020204030204" pitchFamily="34" charset="0"/>
              </a:rPr>
              <a:t>If we were to select many different samples (of the same size) and construct the corresponding confidence intervals, 95% of them would contain the value of the population proportion </a:t>
            </a:r>
            <a:r>
              <a:rPr lang="en-US" sz="2000" b="1" dirty="0">
                <a:effectLst/>
                <a:latin typeface="Arial" panose="020B0604020202020204" pitchFamily="34" charset="0"/>
                <a:ea typeface="Calibri" panose="020F0502020204030204" pitchFamily="34" charset="0"/>
              </a:rPr>
              <a:t>and 5% of the time the true population proportion will lie outside the interval. This is a subtle, but important, difference from claiming that there is a 95% probability that the true parameter lies between the two values in the interval. </a:t>
            </a:r>
          </a:p>
          <a:p>
            <a:endParaRPr lang="en-US" dirty="0"/>
          </a:p>
        </p:txBody>
      </p:sp>
    </p:spTree>
    <p:extLst>
      <p:ext uri="{BB962C8B-B14F-4D97-AF65-F5344CB8AC3E}">
        <p14:creationId xmlns:p14="http://schemas.microsoft.com/office/powerpoint/2010/main" val="643012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1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pic>
        <p:nvPicPr>
          <p:cNvPr id="13" name="Picture 12">
            <a:extLst>
              <a:ext uri="{FF2B5EF4-FFF2-40B4-BE49-F238E27FC236}">
                <a16:creationId xmlns:a16="http://schemas.microsoft.com/office/drawing/2014/main" id="{F7E47186-0E27-49E8-BCB7-796834282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5301" y="1490095"/>
            <a:ext cx="5516466" cy="4131811"/>
          </a:xfrm>
          <a:prstGeom prst="rect">
            <a:avLst/>
          </a:prstGeom>
          <a:ln w="38100">
            <a:solidFill>
              <a:srgbClr val="966F00"/>
            </a:solidFill>
          </a:ln>
        </p:spPr>
      </p:pic>
    </p:spTree>
    <p:extLst>
      <p:ext uri="{BB962C8B-B14F-4D97-AF65-F5344CB8AC3E}">
        <p14:creationId xmlns:p14="http://schemas.microsoft.com/office/powerpoint/2010/main" val="1228664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390617"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 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sp>
        <p:nvSpPr>
          <p:cNvPr id="8" name="TextBox 7">
            <a:extLst>
              <a:ext uri="{FF2B5EF4-FFF2-40B4-BE49-F238E27FC236}">
                <a16:creationId xmlns:a16="http://schemas.microsoft.com/office/drawing/2014/main" id="{DBC8782E-108A-428B-813E-8EFA10DA795C}"/>
              </a:ext>
            </a:extLst>
          </p:cNvPr>
          <p:cNvSpPr txBox="1"/>
          <p:nvPr/>
        </p:nvSpPr>
        <p:spPr>
          <a:xfrm>
            <a:off x="133350" y="967536"/>
            <a:ext cx="12192000" cy="1354217"/>
          </a:xfrm>
          <a:prstGeom prst="rect">
            <a:avLst/>
          </a:prstGeom>
          <a:noFill/>
        </p:spPr>
        <p:txBody>
          <a:bodyPr wrap="square" rtlCol="0">
            <a:spAutoFit/>
          </a:bodyPr>
          <a:lstStyle/>
          <a:p>
            <a:pPr algn="ctr">
              <a:spcAft>
                <a:spcPts val="1200"/>
              </a:spcAft>
            </a:pPr>
            <a:r>
              <a:rPr lang="en-US" sz="3600" b="1" dirty="0"/>
              <a:t>We speak different languages</a:t>
            </a:r>
          </a:p>
          <a:p>
            <a:pPr algn="ctr"/>
            <a:r>
              <a:rPr lang="en-US" sz="3600" b="1" dirty="0"/>
              <a:t>Medical jargon     vs.      Statistical-ese</a:t>
            </a:r>
          </a:p>
        </p:txBody>
      </p:sp>
      <p:sp>
        <p:nvSpPr>
          <p:cNvPr id="26" name="TextBox 25">
            <a:extLst>
              <a:ext uri="{FF2B5EF4-FFF2-40B4-BE49-F238E27FC236}">
                <a16:creationId xmlns:a16="http://schemas.microsoft.com/office/drawing/2014/main" id="{4684EB4B-2730-4E02-AB97-DEE6E414BE0D}"/>
              </a:ext>
            </a:extLst>
          </p:cNvPr>
          <p:cNvSpPr txBox="1"/>
          <p:nvPr/>
        </p:nvSpPr>
        <p:spPr>
          <a:xfrm>
            <a:off x="3066553" y="2636006"/>
            <a:ext cx="6058894" cy="2070086"/>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7E1D3104-781B-4761-B499-8632447482CB}"/>
              </a:ext>
            </a:extLst>
          </p:cNvPr>
          <p:cNvSpPr txBox="1"/>
          <p:nvPr/>
        </p:nvSpPr>
        <p:spPr>
          <a:xfrm>
            <a:off x="532739" y="5089535"/>
            <a:ext cx="10940994" cy="1200329"/>
          </a:xfrm>
          <a:prstGeom prst="rect">
            <a:avLst/>
          </a:prstGeom>
          <a:noFill/>
        </p:spPr>
        <p:txBody>
          <a:bodyPr wrap="square" rtlCol="0">
            <a:spAutoFit/>
          </a:bodyPr>
          <a:lstStyle/>
          <a:p>
            <a:pPr algn="ctr"/>
            <a:r>
              <a:rPr lang="en-US" sz="3600" b="1" dirty="0"/>
              <a:t>Biostatisticians serve as a bridge between the various           Medical Domains and the Realm of Biostatistics</a:t>
            </a:r>
          </a:p>
        </p:txBody>
      </p:sp>
      <p:pic>
        <p:nvPicPr>
          <p:cNvPr id="14" name="Picture 13">
            <a:extLst>
              <a:ext uri="{FF2B5EF4-FFF2-40B4-BE49-F238E27FC236}">
                <a16:creationId xmlns:a16="http://schemas.microsoft.com/office/drawing/2014/main" id="{F65750BC-B572-48F8-BF08-95F17C86AB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9984" y="2510965"/>
            <a:ext cx="2104265" cy="2321761"/>
          </a:xfrm>
          <a:prstGeom prst="rect">
            <a:avLst/>
          </a:prstGeom>
          <a:ln w="57150">
            <a:solidFill>
              <a:srgbClr val="966F00"/>
            </a:solidFill>
          </a:ln>
        </p:spPr>
      </p:pic>
      <p:pic>
        <p:nvPicPr>
          <p:cNvPr id="15" name="Picture 14">
            <a:extLst>
              <a:ext uri="{FF2B5EF4-FFF2-40B4-BE49-F238E27FC236}">
                <a16:creationId xmlns:a16="http://schemas.microsoft.com/office/drawing/2014/main" id="{290ECAD2-CEC9-407B-8C80-724DABDFA6BF}"/>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071558" y="2495346"/>
            <a:ext cx="4315584" cy="2351405"/>
          </a:xfrm>
          <a:prstGeom prst="rect">
            <a:avLst/>
          </a:prstGeom>
          <a:ln w="57150">
            <a:solidFill>
              <a:srgbClr val="966F00"/>
            </a:solidFill>
          </a:ln>
        </p:spPr>
      </p:pic>
    </p:spTree>
    <p:extLst>
      <p:ext uri="{BB962C8B-B14F-4D97-AF65-F5344CB8AC3E}">
        <p14:creationId xmlns:p14="http://schemas.microsoft.com/office/powerpoint/2010/main" val="15471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1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3" name="TextBox 2">
            <a:extLst>
              <a:ext uri="{FF2B5EF4-FFF2-40B4-BE49-F238E27FC236}">
                <a16:creationId xmlns:a16="http://schemas.microsoft.com/office/drawing/2014/main" id="{118F8688-7B61-4B59-91ED-657978AF3500}"/>
              </a:ext>
            </a:extLst>
          </p:cNvPr>
          <p:cNvSpPr txBox="1"/>
          <p:nvPr/>
        </p:nvSpPr>
        <p:spPr>
          <a:xfrm>
            <a:off x="-31805" y="1187133"/>
            <a:ext cx="12223805" cy="1477328"/>
          </a:xfrm>
          <a:prstGeom prst="rect">
            <a:avLst/>
          </a:prstGeom>
          <a:noFill/>
        </p:spPr>
        <p:txBody>
          <a:bodyPr wrap="square" rtlCol="0">
            <a:spAutoFit/>
          </a:bodyPr>
          <a:lstStyle/>
          <a:p>
            <a:pPr algn="ctr"/>
            <a:r>
              <a:rPr lang="en-US" sz="3600" b="1" dirty="0"/>
              <a:t>To Reiterate -- The Department of Biomedical Informatics </a:t>
            </a:r>
            <a:r>
              <a:rPr lang="en-US" sz="3600" b="1" dirty="0">
                <a:solidFill>
                  <a:srgbClr val="8E0000"/>
                </a:solidFill>
              </a:rPr>
              <a:t>Provides a Service to the WMed Community</a:t>
            </a:r>
          </a:p>
          <a:p>
            <a:endParaRPr lang="en-US" dirty="0"/>
          </a:p>
        </p:txBody>
      </p:sp>
      <p:sp>
        <p:nvSpPr>
          <p:cNvPr id="4" name="TextBox 3">
            <a:extLst>
              <a:ext uri="{FF2B5EF4-FFF2-40B4-BE49-F238E27FC236}">
                <a16:creationId xmlns:a16="http://schemas.microsoft.com/office/drawing/2014/main" id="{5DC19EC7-2BB5-4FC2-9053-B9C1B5D53D7E}"/>
              </a:ext>
            </a:extLst>
          </p:cNvPr>
          <p:cNvSpPr txBox="1"/>
          <p:nvPr/>
        </p:nvSpPr>
        <p:spPr>
          <a:xfrm>
            <a:off x="31807" y="2632491"/>
            <a:ext cx="12160194" cy="3847207"/>
          </a:xfrm>
          <a:prstGeom prst="rect">
            <a:avLst/>
          </a:prstGeom>
          <a:noFill/>
        </p:spPr>
        <p:txBody>
          <a:bodyPr wrap="square" rtlCol="0">
            <a:spAutoFit/>
          </a:bodyPr>
          <a:lstStyle/>
          <a:p>
            <a:pPr algn="ctr">
              <a:spcAft>
                <a:spcPts val="1800"/>
              </a:spcAft>
            </a:pPr>
            <a:r>
              <a:rPr lang="en-US" sz="3600" b="1" dirty="0">
                <a:effectLst/>
              </a:rPr>
              <a:t>We are a work in progress </a:t>
            </a:r>
            <a:r>
              <a:rPr lang="en-US" sz="3600" b="1" dirty="0"/>
              <a:t>--</a:t>
            </a:r>
            <a:r>
              <a:rPr lang="en-US" sz="3600" b="1" dirty="0">
                <a:effectLst/>
              </a:rPr>
              <a:t> we are striving to improve </a:t>
            </a:r>
            <a:r>
              <a:rPr lang="en-US" sz="3600" b="1" dirty="0"/>
              <a:t>our services and underlying organization to facilitate the research experience at </a:t>
            </a:r>
            <a:r>
              <a:rPr lang="en-US" sz="3600" b="1" dirty="0" err="1"/>
              <a:t>WMed</a:t>
            </a:r>
            <a:r>
              <a:rPr lang="en-US" sz="3600" b="1" dirty="0"/>
              <a:t>.</a:t>
            </a:r>
          </a:p>
          <a:p>
            <a:pPr algn="ctr">
              <a:spcBef>
                <a:spcPts val="1200"/>
              </a:spcBef>
            </a:pPr>
            <a:r>
              <a:rPr lang="en-US" sz="4000" b="1" dirty="0">
                <a:solidFill>
                  <a:schemeClr val="bg1"/>
                </a:solidFill>
                <a:highlight>
                  <a:srgbClr val="000000"/>
                </a:highlight>
              </a:rPr>
              <a:t> </a:t>
            </a:r>
            <a:r>
              <a:rPr lang="en-US" sz="4000" b="1" dirty="0" err="1">
                <a:highlight>
                  <a:srgbClr val="000000"/>
                </a:highlight>
              </a:rPr>
              <a:t>xx</a:t>
            </a:r>
            <a:r>
              <a:rPr lang="en-US" sz="4400" b="1" dirty="0" err="1">
                <a:solidFill>
                  <a:schemeClr val="bg1"/>
                </a:solidFill>
                <a:highlight>
                  <a:srgbClr val="000000"/>
                </a:highlight>
              </a:rPr>
              <a:t>We</a:t>
            </a:r>
            <a:r>
              <a:rPr lang="en-US" sz="4400" b="1" dirty="0">
                <a:solidFill>
                  <a:schemeClr val="bg1"/>
                </a:solidFill>
                <a:highlight>
                  <a:srgbClr val="000000"/>
                </a:highlight>
              </a:rPr>
              <a:t> are here to support you !</a:t>
            </a:r>
            <a:r>
              <a:rPr lang="en-US" sz="4400" b="1" dirty="0">
                <a:highlight>
                  <a:srgbClr val="000000"/>
                </a:highlight>
              </a:rPr>
              <a:t>xx</a:t>
            </a:r>
            <a:r>
              <a:rPr lang="en-US" sz="4400" b="1" dirty="0">
                <a:solidFill>
                  <a:schemeClr val="bg1"/>
                </a:solidFill>
                <a:highlight>
                  <a:srgbClr val="000000"/>
                </a:highlight>
              </a:rPr>
              <a:t>  </a:t>
            </a:r>
            <a:endParaRPr lang="en-US" sz="4000" b="1" dirty="0">
              <a:solidFill>
                <a:schemeClr val="bg1"/>
              </a:solidFill>
              <a:highlight>
                <a:srgbClr val="000000"/>
              </a:highlight>
            </a:endParaRPr>
          </a:p>
          <a:p>
            <a:pPr algn="ctr">
              <a:spcAft>
                <a:spcPts val="1800"/>
              </a:spcAft>
            </a:pPr>
            <a:endParaRPr lang="en-US" sz="3600" b="1" dirty="0">
              <a:solidFill>
                <a:srgbClr val="333333"/>
              </a:solidFill>
            </a:endParaRPr>
          </a:p>
          <a:p>
            <a:pPr>
              <a:spcAft>
                <a:spcPts val="1800"/>
              </a:spcAft>
            </a:pPr>
            <a:endParaRPr lang="en-US" sz="1600" dirty="0">
              <a:solidFill>
                <a:srgbClr val="333333"/>
              </a:solidFill>
            </a:endParaRPr>
          </a:p>
        </p:txBody>
      </p:sp>
    </p:spTree>
    <p:extLst>
      <p:ext uri="{BB962C8B-B14F-4D97-AF65-F5344CB8AC3E}">
        <p14:creationId xmlns:p14="http://schemas.microsoft.com/office/powerpoint/2010/main" val="168930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r>
              <a:rPr lang="en-US" dirty="0"/>
              <a:t>        </a:t>
            </a:r>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1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0" y="1244692"/>
            <a:ext cx="12192000" cy="4647426"/>
          </a:xfrm>
          <a:prstGeom prst="rect">
            <a:avLst/>
          </a:prstGeom>
          <a:noFill/>
        </p:spPr>
        <p:txBody>
          <a:bodyPr wrap="square" rtlCol="0">
            <a:spAutoFit/>
          </a:bodyPr>
          <a:lstStyle/>
          <a:p>
            <a:pPr algn="ctr">
              <a:spcAft>
                <a:spcPts val="1200"/>
              </a:spcAft>
            </a:pPr>
            <a:r>
              <a:rPr lang="en-US" sz="6000" b="1" dirty="0"/>
              <a:t>Thank you for Listening !</a:t>
            </a:r>
          </a:p>
          <a:p>
            <a:pPr algn="ctr">
              <a:spcAft>
                <a:spcPts val="1200"/>
              </a:spcAft>
            </a:pPr>
            <a:endParaRPr lang="en-US" sz="3600" b="1" dirty="0"/>
          </a:p>
          <a:p>
            <a:pPr algn="ctr">
              <a:spcAft>
                <a:spcPts val="1200"/>
              </a:spcAft>
            </a:pPr>
            <a:r>
              <a:rPr lang="en-US" sz="6000" b="1" dirty="0"/>
              <a:t>Questions ?   </a:t>
            </a:r>
          </a:p>
          <a:p>
            <a:pPr algn="ctr">
              <a:spcAft>
                <a:spcPts val="1200"/>
              </a:spcAft>
            </a:pPr>
            <a:endParaRPr lang="en-US" sz="3600" b="1" dirty="0"/>
          </a:p>
          <a:p>
            <a:pPr algn="ctr">
              <a:spcAft>
                <a:spcPts val="1200"/>
              </a:spcAft>
            </a:pPr>
            <a:r>
              <a:rPr lang="en-US" sz="6000" b="1" dirty="0"/>
              <a:t>Comments ?</a:t>
            </a:r>
            <a:endParaRPr lang="en-US" sz="2400" b="1" dirty="0"/>
          </a:p>
        </p:txBody>
      </p:sp>
    </p:spTree>
    <p:extLst>
      <p:ext uri="{BB962C8B-B14F-4D97-AF65-F5344CB8AC3E}">
        <p14:creationId xmlns:p14="http://schemas.microsoft.com/office/powerpoint/2010/main" val="325200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1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715782" y="2145756"/>
            <a:ext cx="6496091" cy="4380686"/>
          </a:xfrm>
          <a:prstGeom prst="rect">
            <a:avLst/>
          </a:prstGeom>
          <a:noFill/>
        </p:spPr>
        <p:txBody>
          <a:bodyPr wrap="square" rtlCol="0">
            <a:spAutoFit/>
          </a:bodyPr>
          <a:lstStyle/>
          <a:p>
            <a:pPr>
              <a:spcAft>
                <a:spcPts val="1200"/>
              </a:spcAft>
            </a:pPr>
            <a:endParaRPr lang="en-US" sz="1600" b="1" dirty="0"/>
          </a:p>
          <a:p>
            <a:pPr>
              <a:spcAft>
                <a:spcPts val="1800"/>
              </a:spcAft>
            </a:pPr>
            <a:r>
              <a:rPr lang="en-US" sz="2800" b="1" dirty="0"/>
              <a:t>Research Support Teams at </a:t>
            </a:r>
            <a:r>
              <a:rPr lang="en-US" sz="2800" b="1" dirty="0" err="1"/>
              <a:t>WMed</a:t>
            </a:r>
            <a:r>
              <a:rPr lang="en-US" sz="2800" b="1" dirty="0"/>
              <a:t> --</a:t>
            </a:r>
          </a:p>
          <a:p>
            <a:pPr marL="285750" indent="-285750">
              <a:lnSpc>
                <a:spcPts val="2880"/>
              </a:lnSpc>
              <a:spcAft>
                <a:spcPts val="1400"/>
              </a:spcAft>
              <a:buFont typeface="Wingdings" panose="05000000000000000000" pitchFamily="2" charset="2"/>
              <a:buChar char="Ø"/>
            </a:pPr>
            <a:r>
              <a:rPr lang="en-US" sz="2400" b="1" dirty="0"/>
              <a:t>Data Analytics Services Unit </a:t>
            </a:r>
            <a:r>
              <a:rPr lang="en-US" sz="2400" b="1" dirty="0">
                <a:effectLst/>
              </a:rPr>
              <a:t>-- including the</a:t>
            </a:r>
            <a:r>
              <a:rPr lang="en-US" sz="2400" b="1" dirty="0">
                <a:effectLst/>
                <a:ea typeface="Calibri" panose="020F0502020204030204" pitchFamily="34" charset="0"/>
                <a:cs typeface="Calibri" panose="020F0502020204030204" pitchFamily="34" charset="0"/>
              </a:rPr>
              <a:t> WMed Virtual Data Warehouse (VDW)</a:t>
            </a:r>
            <a:endParaRPr lang="en-US" sz="2400" b="1" dirty="0">
              <a:effectLst/>
              <a:ea typeface="Calibri" panose="020F0502020204030204" pitchFamily="34" charset="0"/>
              <a:cs typeface="Times New Roman" panose="02020603050405020304" pitchFamily="18" charset="0"/>
            </a:endParaRPr>
          </a:p>
          <a:p>
            <a:pPr marL="285750" indent="-285750">
              <a:lnSpc>
                <a:spcPct val="150000"/>
              </a:lnSpc>
              <a:spcAft>
                <a:spcPts val="1400"/>
              </a:spcAft>
              <a:buFont typeface="Wingdings" panose="05000000000000000000" pitchFamily="2" charset="2"/>
              <a:buChar char="Ø"/>
            </a:pPr>
            <a:r>
              <a:rPr lang="en-US" sz="2400" b="1" dirty="0">
                <a:effectLst/>
              </a:rPr>
              <a:t>Human Research Protection Program (HRPP)</a:t>
            </a:r>
          </a:p>
          <a:p>
            <a:pPr marL="285750" indent="-285750">
              <a:lnSpc>
                <a:spcPct val="150000"/>
              </a:lnSpc>
              <a:spcAft>
                <a:spcPts val="1200"/>
              </a:spcAft>
              <a:buFont typeface="Wingdings" panose="05000000000000000000" pitchFamily="2" charset="2"/>
              <a:buChar char="Ø"/>
            </a:pPr>
            <a:r>
              <a:rPr lang="en-US" sz="2400" b="1" dirty="0"/>
              <a:t>Biostatistical Assistance</a:t>
            </a:r>
            <a:endParaRPr lang="en-US" sz="2400" b="1" dirty="0">
              <a:effectLst/>
            </a:endParaRPr>
          </a:p>
          <a:p>
            <a:pPr marL="285750" indent="-285750">
              <a:spcAft>
                <a:spcPts val="1200"/>
              </a:spcAft>
              <a:buFont typeface="Wingdings" panose="05000000000000000000" pitchFamily="2" charset="2"/>
              <a:buChar char="Ø"/>
            </a:pPr>
            <a:endParaRPr lang="en-US" sz="2200" b="1" dirty="0"/>
          </a:p>
          <a:p>
            <a:pPr>
              <a:spcAft>
                <a:spcPts val="1200"/>
              </a:spcAft>
            </a:pPr>
            <a:endParaRPr lang="en-US" sz="2400" b="1" dirty="0"/>
          </a:p>
        </p:txBody>
      </p:sp>
      <p:sp>
        <p:nvSpPr>
          <p:cNvPr id="3" name="TextBox 2">
            <a:extLst>
              <a:ext uri="{FF2B5EF4-FFF2-40B4-BE49-F238E27FC236}">
                <a16:creationId xmlns:a16="http://schemas.microsoft.com/office/drawing/2014/main" id="{118F8688-7B61-4B59-91ED-657978AF3500}"/>
              </a:ext>
            </a:extLst>
          </p:cNvPr>
          <p:cNvSpPr txBox="1"/>
          <p:nvPr/>
        </p:nvSpPr>
        <p:spPr>
          <a:xfrm>
            <a:off x="63610" y="1001275"/>
            <a:ext cx="12191999" cy="1508105"/>
          </a:xfrm>
          <a:prstGeom prst="rect">
            <a:avLst/>
          </a:prstGeom>
          <a:noFill/>
        </p:spPr>
        <p:txBody>
          <a:bodyPr wrap="square" rtlCol="0">
            <a:spAutoFit/>
          </a:bodyPr>
          <a:lstStyle/>
          <a:p>
            <a:pPr algn="ctr">
              <a:spcAft>
                <a:spcPts val="1200"/>
              </a:spcAft>
            </a:pPr>
            <a:r>
              <a:rPr lang="en-US" sz="3200" b="1" dirty="0"/>
              <a:t>First and Foremost -- The Department of Biomedical Informatics                  </a:t>
            </a:r>
            <a:r>
              <a:rPr lang="en-US" sz="3200" b="1" dirty="0">
                <a:solidFill>
                  <a:srgbClr val="8E0000"/>
                </a:solidFill>
              </a:rPr>
              <a:t>Provides a Service to the </a:t>
            </a:r>
            <a:r>
              <a:rPr lang="en-US" sz="3200" b="1" dirty="0" err="1">
                <a:solidFill>
                  <a:srgbClr val="8E0000"/>
                </a:solidFill>
              </a:rPr>
              <a:t>WMed</a:t>
            </a:r>
            <a:r>
              <a:rPr lang="en-US" sz="3200" b="1" dirty="0">
                <a:solidFill>
                  <a:srgbClr val="8E0000"/>
                </a:solidFill>
              </a:rPr>
              <a:t> Community</a:t>
            </a:r>
          </a:p>
          <a:p>
            <a:endParaRPr lang="en-US" dirty="0"/>
          </a:p>
        </p:txBody>
      </p:sp>
      <p:pic>
        <p:nvPicPr>
          <p:cNvPr id="11" name="Picture 10">
            <a:extLst>
              <a:ext uri="{FF2B5EF4-FFF2-40B4-BE49-F238E27FC236}">
                <a16:creationId xmlns:a16="http://schemas.microsoft.com/office/drawing/2014/main" id="{DDE8AC49-BD0C-4D5D-BCB2-514FED01FC74}"/>
              </a:ext>
            </a:extLst>
          </p:cNvPr>
          <p:cNvPicPr>
            <a:picLocks noChangeAspect="1"/>
          </p:cNvPicPr>
          <p:nvPr/>
        </p:nvPicPr>
        <p:blipFill rotWithShape="1">
          <a:blip r:embed="rId6">
            <a:extLst>
              <a:ext uri="{28A0092B-C50C-407E-A947-70E740481C1C}">
                <a14:useLocalDpi xmlns:a14="http://schemas.microsoft.com/office/drawing/2010/main" val="0"/>
              </a:ext>
            </a:extLst>
          </a:blip>
          <a:srcRect b="15816"/>
          <a:stretch/>
        </p:blipFill>
        <p:spPr>
          <a:xfrm>
            <a:off x="7789024" y="2645618"/>
            <a:ext cx="3831475" cy="3090019"/>
          </a:xfrm>
          <a:prstGeom prst="rect">
            <a:avLst/>
          </a:prstGeom>
          <a:ln w="38100">
            <a:solidFill>
              <a:srgbClr val="CC9900"/>
            </a:solidFill>
          </a:ln>
        </p:spPr>
      </p:pic>
    </p:spTree>
    <p:extLst>
      <p:ext uri="{BB962C8B-B14F-4D97-AF65-F5344CB8AC3E}">
        <p14:creationId xmlns:p14="http://schemas.microsoft.com/office/powerpoint/2010/main" val="2931911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1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731520" y="3011888"/>
            <a:ext cx="5083160" cy="3662541"/>
          </a:xfrm>
          <a:prstGeom prst="rect">
            <a:avLst/>
          </a:prstGeom>
          <a:noFill/>
        </p:spPr>
        <p:txBody>
          <a:bodyPr wrap="square" numCol="1" rtlCol="0">
            <a:spAutoFit/>
          </a:bodyPr>
          <a:lstStyle/>
          <a:p>
            <a:pPr marL="342900" indent="-342900">
              <a:spcAft>
                <a:spcPts val="1200"/>
              </a:spcAft>
              <a:buFont typeface="Wingdings" panose="05000000000000000000" pitchFamily="2" charset="2"/>
              <a:buChar char="Ø"/>
            </a:pPr>
            <a:r>
              <a:rPr lang="en-US" sz="2200" b="1" dirty="0"/>
              <a:t>Protocol Development                                   </a:t>
            </a:r>
          </a:p>
          <a:p>
            <a:pPr marL="342900" indent="-342900">
              <a:spcAft>
                <a:spcPts val="1200"/>
              </a:spcAft>
              <a:buFont typeface="Wingdings" panose="05000000000000000000" pitchFamily="2" charset="2"/>
              <a:buChar char="Ø"/>
            </a:pPr>
            <a:r>
              <a:rPr lang="en-US" sz="2200" b="1" dirty="0"/>
              <a:t>IRB Compliance</a:t>
            </a:r>
          </a:p>
          <a:p>
            <a:pPr marL="342900" indent="-342900">
              <a:spcAft>
                <a:spcPts val="1200"/>
              </a:spcAft>
              <a:buFont typeface="Wingdings" panose="05000000000000000000" pitchFamily="2" charset="2"/>
              <a:buChar char="Ø"/>
            </a:pPr>
            <a:r>
              <a:rPr lang="en-US" sz="2200" b="1" dirty="0"/>
              <a:t>Clarifying Research Aims &amp; Objectives</a:t>
            </a:r>
          </a:p>
          <a:p>
            <a:pPr marL="342900" indent="-342900">
              <a:spcAft>
                <a:spcPts val="1200"/>
              </a:spcAft>
              <a:buFont typeface="Wingdings" panose="05000000000000000000" pitchFamily="2" charset="2"/>
              <a:buChar char="Ø"/>
            </a:pPr>
            <a:r>
              <a:rPr lang="en-US" sz="2200" b="1" dirty="0"/>
              <a:t>Statistical Analyses -- including sample size and power calculations</a:t>
            </a:r>
          </a:p>
          <a:p>
            <a:pPr marL="342900" indent="-342900">
              <a:spcAft>
                <a:spcPts val="1200"/>
              </a:spcAft>
              <a:buFont typeface="Wingdings" panose="05000000000000000000" pitchFamily="2" charset="2"/>
              <a:buChar char="Ø"/>
            </a:pPr>
            <a:endParaRPr lang="en-US" sz="2200" b="1" dirty="0"/>
          </a:p>
          <a:p>
            <a:pPr>
              <a:spcAft>
                <a:spcPts val="1200"/>
              </a:spcAft>
            </a:pPr>
            <a:r>
              <a:rPr lang="en-US" sz="1600" b="1" dirty="0"/>
              <a:t> </a:t>
            </a:r>
          </a:p>
          <a:p>
            <a:pPr>
              <a:spcAft>
                <a:spcPts val="1200"/>
              </a:spcAft>
            </a:pPr>
            <a:endParaRPr lang="en-US" sz="2400" b="1" dirty="0"/>
          </a:p>
        </p:txBody>
      </p:sp>
      <p:sp>
        <p:nvSpPr>
          <p:cNvPr id="3" name="TextBox 2">
            <a:extLst>
              <a:ext uri="{FF2B5EF4-FFF2-40B4-BE49-F238E27FC236}">
                <a16:creationId xmlns:a16="http://schemas.microsoft.com/office/drawing/2014/main" id="{118F8688-7B61-4B59-91ED-657978AF3500}"/>
              </a:ext>
            </a:extLst>
          </p:cNvPr>
          <p:cNvSpPr txBox="1"/>
          <p:nvPr/>
        </p:nvSpPr>
        <p:spPr>
          <a:xfrm>
            <a:off x="0" y="1104762"/>
            <a:ext cx="12192000" cy="1600438"/>
          </a:xfrm>
          <a:prstGeom prst="rect">
            <a:avLst/>
          </a:prstGeom>
          <a:noFill/>
        </p:spPr>
        <p:txBody>
          <a:bodyPr wrap="square" rtlCol="0">
            <a:spAutoFit/>
          </a:bodyPr>
          <a:lstStyle/>
          <a:p>
            <a:pPr algn="ctr">
              <a:lnSpc>
                <a:spcPts val="4800"/>
              </a:lnSpc>
            </a:pPr>
            <a:r>
              <a:rPr lang="en-US" sz="4000" b="1" dirty="0"/>
              <a:t>Research Support Teams at </a:t>
            </a:r>
            <a:r>
              <a:rPr lang="en-US" sz="4000" b="1" dirty="0" err="1"/>
              <a:t>WMed</a:t>
            </a:r>
            <a:r>
              <a:rPr lang="en-US" sz="4000" b="1" dirty="0"/>
              <a:t> Assist with        Various Elements of Study Endeavors</a:t>
            </a:r>
          </a:p>
          <a:p>
            <a:endParaRPr lang="en-US" dirty="0"/>
          </a:p>
        </p:txBody>
      </p:sp>
      <p:sp>
        <p:nvSpPr>
          <p:cNvPr id="13" name="TextBox 12">
            <a:extLst>
              <a:ext uri="{FF2B5EF4-FFF2-40B4-BE49-F238E27FC236}">
                <a16:creationId xmlns:a16="http://schemas.microsoft.com/office/drawing/2014/main" id="{5C28AAF6-78AA-41B3-8403-614373126152}"/>
              </a:ext>
            </a:extLst>
          </p:cNvPr>
          <p:cNvSpPr txBox="1"/>
          <p:nvPr/>
        </p:nvSpPr>
        <p:spPr>
          <a:xfrm>
            <a:off x="5836528" y="2961123"/>
            <a:ext cx="5860172" cy="2739211"/>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200" b="1" dirty="0"/>
              <a:t>Data Collection</a:t>
            </a:r>
          </a:p>
          <a:p>
            <a:pPr marL="342900" indent="-342900">
              <a:spcAft>
                <a:spcPts val="1200"/>
              </a:spcAft>
              <a:buFont typeface="Wingdings" panose="05000000000000000000" pitchFamily="2" charset="2"/>
              <a:buChar char="Ø"/>
            </a:pPr>
            <a:r>
              <a:rPr lang="en-US" sz="2200" b="1" dirty="0"/>
              <a:t>Cleaning, Formatting, and Organizing Data</a:t>
            </a:r>
          </a:p>
          <a:p>
            <a:pPr marL="342900" indent="-342900">
              <a:spcAft>
                <a:spcPts val="1200"/>
              </a:spcAft>
              <a:buFont typeface="Wingdings" panose="05000000000000000000" pitchFamily="2" charset="2"/>
              <a:buChar char="Ø"/>
            </a:pPr>
            <a:r>
              <a:rPr lang="en-US" sz="2200" b="1" dirty="0"/>
              <a:t>Tabular and Graphical Summaries</a:t>
            </a:r>
          </a:p>
          <a:p>
            <a:pPr marL="342900" indent="-342900">
              <a:spcAft>
                <a:spcPts val="1200"/>
              </a:spcAft>
              <a:buFont typeface="Wingdings" panose="05000000000000000000" pitchFamily="2" charset="2"/>
              <a:buChar char="Ø"/>
            </a:pPr>
            <a:r>
              <a:rPr lang="en-US" sz="2200" b="1" dirty="0"/>
              <a:t>Statistical Wording for Manuscripts and Grant Proposals</a:t>
            </a:r>
          </a:p>
          <a:p>
            <a:pPr marL="342900" indent="-342900">
              <a:spcAft>
                <a:spcPts val="1200"/>
              </a:spcAft>
              <a:buFont typeface="Wingdings" panose="05000000000000000000" pitchFamily="2" charset="2"/>
              <a:buChar char="Ø"/>
            </a:pPr>
            <a:endParaRPr lang="en-US" sz="2200" b="1" dirty="0"/>
          </a:p>
        </p:txBody>
      </p:sp>
    </p:spTree>
    <p:extLst>
      <p:ext uri="{BB962C8B-B14F-4D97-AF65-F5344CB8AC3E}">
        <p14:creationId xmlns:p14="http://schemas.microsoft.com/office/powerpoint/2010/main" val="145499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21848"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199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1" y="2520125"/>
            <a:ext cx="12191999" cy="4832092"/>
          </a:xfrm>
          <a:prstGeom prst="rect">
            <a:avLst/>
          </a:prstGeom>
          <a:noFill/>
        </p:spPr>
        <p:txBody>
          <a:bodyPr wrap="square" numCol="1" rtlCol="0">
            <a:spAutoFit/>
          </a:bodyPr>
          <a:lstStyle/>
          <a:p>
            <a:pPr marL="2628900" lvl="5" indent="-342900">
              <a:lnSpc>
                <a:spcPct val="150000"/>
              </a:lnSpc>
              <a:spcAft>
                <a:spcPts val="1200"/>
              </a:spcAft>
              <a:buFont typeface="Wingdings" panose="05000000000000000000" pitchFamily="2" charset="2"/>
              <a:buChar char="Ø"/>
            </a:pPr>
            <a:r>
              <a:rPr lang="en-US" sz="2800" b="1" dirty="0"/>
              <a:t>General statistical questions</a:t>
            </a:r>
          </a:p>
          <a:p>
            <a:pPr marL="2628900" lvl="5" indent="-342900">
              <a:lnSpc>
                <a:spcPct val="150000"/>
              </a:lnSpc>
              <a:spcAft>
                <a:spcPts val="1200"/>
              </a:spcAft>
              <a:buFont typeface="Wingdings" panose="05000000000000000000" pitchFamily="2" charset="2"/>
              <a:buChar char="Ø"/>
            </a:pPr>
            <a:r>
              <a:rPr lang="en-US" sz="2800" b="1" dirty="0"/>
              <a:t>Journal articles -- selection and interpretation</a:t>
            </a:r>
          </a:p>
          <a:p>
            <a:pPr marL="2628900" lvl="5" indent="-342900">
              <a:lnSpc>
                <a:spcPct val="150000"/>
              </a:lnSpc>
              <a:spcAft>
                <a:spcPts val="1200"/>
              </a:spcAft>
              <a:buFont typeface="Wingdings" panose="05000000000000000000" pitchFamily="2" charset="2"/>
              <a:buChar char="Ø"/>
            </a:pPr>
            <a:r>
              <a:rPr lang="en-US" sz="2800" b="1" dirty="0"/>
              <a:t>Grant proposals</a:t>
            </a:r>
          </a:p>
          <a:p>
            <a:pPr marL="2628900" lvl="5" indent="-342900">
              <a:lnSpc>
                <a:spcPct val="150000"/>
              </a:lnSpc>
              <a:spcAft>
                <a:spcPts val="1200"/>
              </a:spcAft>
              <a:buFont typeface="Wingdings" panose="05000000000000000000" pitchFamily="2" charset="2"/>
              <a:buChar char="Ø"/>
            </a:pPr>
            <a:r>
              <a:rPr lang="en-US" sz="2800" b="1" dirty="0"/>
              <a:t>Clarifying common statistical misperceptions</a:t>
            </a:r>
          </a:p>
          <a:p>
            <a:pPr marL="342900" indent="-342900">
              <a:spcAft>
                <a:spcPts val="1200"/>
              </a:spcAft>
              <a:buFont typeface="Wingdings" panose="05000000000000000000" pitchFamily="2" charset="2"/>
              <a:buChar char="Ø"/>
            </a:pPr>
            <a:endParaRPr lang="en-US" sz="2800" b="1" dirty="0"/>
          </a:p>
          <a:p>
            <a:pPr>
              <a:spcAft>
                <a:spcPts val="1200"/>
              </a:spcAft>
            </a:pPr>
            <a:r>
              <a:rPr lang="en-US" sz="2000" b="1" dirty="0"/>
              <a:t> </a:t>
            </a:r>
          </a:p>
          <a:p>
            <a:pPr>
              <a:spcAft>
                <a:spcPts val="1200"/>
              </a:spcAft>
            </a:pPr>
            <a:endParaRPr lang="en-US" sz="3200" b="1" dirty="0"/>
          </a:p>
        </p:txBody>
      </p:sp>
      <p:sp>
        <p:nvSpPr>
          <p:cNvPr id="3" name="TextBox 2">
            <a:extLst>
              <a:ext uri="{FF2B5EF4-FFF2-40B4-BE49-F238E27FC236}">
                <a16:creationId xmlns:a16="http://schemas.microsoft.com/office/drawing/2014/main" id="{118F8688-7B61-4B59-91ED-657978AF3500}"/>
              </a:ext>
            </a:extLst>
          </p:cNvPr>
          <p:cNvSpPr txBox="1"/>
          <p:nvPr/>
        </p:nvSpPr>
        <p:spPr>
          <a:xfrm>
            <a:off x="-21848" y="1331278"/>
            <a:ext cx="12192000" cy="984885"/>
          </a:xfrm>
          <a:prstGeom prst="rect">
            <a:avLst/>
          </a:prstGeom>
          <a:noFill/>
        </p:spPr>
        <p:txBody>
          <a:bodyPr wrap="square" rtlCol="0">
            <a:spAutoFit/>
          </a:bodyPr>
          <a:lstStyle/>
          <a:p>
            <a:pPr algn="ctr">
              <a:lnSpc>
                <a:spcPts val="4800"/>
              </a:lnSpc>
            </a:pPr>
            <a:r>
              <a:rPr lang="en-US" sz="3600" b="1" dirty="0"/>
              <a:t>Additional Support at WMed</a:t>
            </a:r>
          </a:p>
          <a:p>
            <a:endParaRPr lang="en-US" dirty="0"/>
          </a:p>
        </p:txBody>
      </p:sp>
    </p:spTree>
    <p:extLst>
      <p:ext uri="{BB962C8B-B14F-4D97-AF65-F5344CB8AC3E}">
        <p14:creationId xmlns:p14="http://schemas.microsoft.com/office/powerpoint/2010/main" val="259197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90220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1999"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234360" y="1034936"/>
            <a:ext cx="12453257" cy="1354217"/>
          </a:xfrm>
          <a:prstGeom prst="rect">
            <a:avLst/>
          </a:prstGeom>
          <a:noFill/>
        </p:spPr>
        <p:txBody>
          <a:bodyPr wrap="square" rtlCol="0">
            <a:spAutoFit/>
          </a:bodyPr>
          <a:lstStyle/>
          <a:p>
            <a:pPr algn="ctr">
              <a:spcAft>
                <a:spcPts val="1200"/>
              </a:spcAft>
            </a:pPr>
            <a:r>
              <a:rPr lang="en-US" sz="3200" b="1" dirty="0"/>
              <a:t>One well-known saying that should be retired immediately is…       </a:t>
            </a:r>
          </a:p>
          <a:p>
            <a:pPr algn="ctr">
              <a:spcAft>
                <a:spcPts val="1200"/>
              </a:spcAft>
            </a:pPr>
            <a:r>
              <a:rPr lang="en-US" sz="4000" b="1" dirty="0"/>
              <a:t>“The Data Speaks for Itself”</a:t>
            </a:r>
            <a:endParaRPr lang="en-US" sz="3200" b="1" dirty="0"/>
          </a:p>
        </p:txBody>
      </p:sp>
      <p:pic>
        <p:nvPicPr>
          <p:cNvPr id="11" name="Picture 2" descr="316 best images about Data Cartoons, E-Cards, etc... on Pinterest ...">
            <a:extLst>
              <a:ext uri="{FF2B5EF4-FFF2-40B4-BE49-F238E27FC236}">
                <a16:creationId xmlns:a16="http://schemas.microsoft.com/office/drawing/2014/main" id="{C01CB89C-DFA7-4952-98D2-AB551CB5D1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7355"/>
          <a:stretch/>
        </p:blipFill>
        <p:spPr bwMode="auto">
          <a:xfrm>
            <a:off x="3030708" y="2708756"/>
            <a:ext cx="5923122" cy="2503867"/>
          </a:xfrm>
          <a:prstGeom prst="rect">
            <a:avLst/>
          </a:prstGeom>
          <a:noFill/>
          <a:ln w="38100">
            <a:solidFill>
              <a:srgbClr val="966F00"/>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62B215-A553-4DBC-B2DB-7A633D9F964A}"/>
              </a:ext>
            </a:extLst>
          </p:cNvPr>
          <p:cNvSpPr txBox="1"/>
          <p:nvPr/>
        </p:nvSpPr>
        <p:spPr>
          <a:xfrm>
            <a:off x="2579914" y="5310198"/>
            <a:ext cx="6711784" cy="369332"/>
          </a:xfrm>
          <a:prstGeom prst="rect">
            <a:avLst/>
          </a:prstGeom>
          <a:noFill/>
        </p:spPr>
        <p:txBody>
          <a:bodyPr wrap="square" rtlCol="0">
            <a:spAutoFit/>
          </a:bodyPr>
          <a:lstStyle/>
          <a:p>
            <a:pPr algn="ctr"/>
            <a:r>
              <a:rPr lang="en-US" b="1" i="1" dirty="0"/>
              <a:t>“These data don’t make sense…  we’ll have to resort to statistics”</a:t>
            </a:r>
          </a:p>
        </p:txBody>
      </p:sp>
    </p:spTree>
    <p:extLst>
      <p:ext uri="{BB962C8B-B14F-4D97-AF65-F5344CB8AC3E}">
        <p14:creationId xmlns:p14="http://schemas.microsoft.com/office/powerpoint/2010/main" val="205211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265113"/>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Biostatistical Support at WMed</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845552" y="1926066"/>
            <a:ext cx="7025974" cy="2766911"/>
          </a:xfrm>
          <a:prstGeom prst="rect">
            <a:avLst/>
          </a:prstGeom>
          <a:noFill/>
        </p:spPr>
        <p:txBody>
          <a:bodyPr wrap="square" rtlCol="0">
            <a:spAutoFit/>
          </a:bodyPr>
          <a:lstStyle/>
          <a:p>
            <a:pPr>
              <a:lnSpc>
                <a:spcPct val="150000"/>
              </a:lnSpc>
            </a:pPr>
            <a:r>
              <a:rPr lang="en-US" sz="4000" b="1" dirty="0"/>
              <a:t>In actuality, data should </a:t>
            </a:r>
          </a:p>
          <a:p>
            <a:pPr>
              <a:lnSpc>
                <a:spcPct val="150000"/>
              </a:lnSpc>
              <a:spcAft>
                <a:spcPts val="1200"/>
              </a:spcAft>
            </a:pPr>
            <a:r>
              <a:rPr lang="en-US" sz="4000" b="1" dirty="0"/>
              <a:t>never be allowed to speak without a good interpreter !</a:t>
            </a:r>
            <a:endParaRPr lang="en-US" sz="3200" b="1" dirty="0"/>
          </a:p>
        </p:txBody>
      </p:sp>
      <p:pic>
        <p:nvPicPr>
          <p:cNvPr id="11" name="Picture 10">
            <a:extLst>
              <a:ext uri="{FF2B5EF4-FFF2-40B4-BE49-F238E27FC236}">
                <a16:creationId xmlns:a16="http://schemas.microsoft.com/office/drawing/2014/main" id="{65191E27-679F-4255-B028-AAD56A2E7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2486" y="1335306"/>
            <a:ext cx="3483462" cy="4894263"/>
          </a:xfrm>
          <a:prstGeom prst="rect">
            <a:avLst/>
          </a:prstGeom>
          <a:ln w="38100">
            <a:solidFill>
              <a:srgbClr val="966F00"/>
            </a:solidFill>
          </a:ln>
        </p:spPr>
      </p:pic>
    </p:spTree>
    <p:extLst>
      <p:ext uri="{BB962C8B-B14F-4D97-AF65-F5344CB8AC3E}">
        <p14:creationId xmlns:p14="http://schemas.microsoft.com/office/powerpoint/2010/main" val="7166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81741"/>
            <a:ext cx="121920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966F00"/>
                </a:solidFill>
                <a:effectLst/>
                <a:uLnTx/>
                <a:uFillTx/>
                <a:latin typeface="Calibri" panose="020F0502020204030204"/>
                <a:ea typeface="+mn-ea"/>
                <a:cs typeface="+mn-cs"/>
              </a:rPr>
              <a:t>Sample Size and Statistical Significance</a:t>
            </a:r>
          </a:p>
        </p:txBody>
      </p:sp>
      <p:sp>
        <p:nvSpPr>
          <p:cNvPr id="2" name="TextBox 1">
            <a:extLst>
              <a:ext uri="{FF2B5EF4-FFF2-40B4-BE49-F238E27FC236}">
                <a16:creationId xmlns:a16="http://schemas.microsoft.com/office/drawing/2014/main" id="{34ECEE09-18A4-49FF-BA2F-003A5805F5B2}"/>
              </a:ext>
            </a:extLst>
          </p:cNvPr>
          <p:cNvSpPr txBox="1"/>
          <p:nvPr/>
        </p:nvSpPr>
        <p:spPr>
          <a:xfrm>
            <a:off x="452844" y="1842125"/>
            <a:ext cx="11003280" cy="769441"/>
          </a:xfrm>
          <a:prstGeom prst="rect">
            <a:avLst/>
          </a:prstGeom>
          <a:noFill/>
        </p:spPr>
        <p:txBody>
          <a:bodyPr wrap="square" rtlCol="0">
            <a:spAutoFit/>
          </a:bodyPr>
          <a:lstStyle/>
          <a:p>
            <a:pPr marL="0" marR="0" algn="ctr">
              <a:spcBef>
                <a:spcPts val="1200"/>
              </a:spcBef>
              <a:spcAft>
                <a:spcPts val="0"/>
              </a:spcAft>
            </a:pPr>
            <a:r>
              <a:rPr lang="en-US" sz="2200" b="1" kern="0" dirty="0">
                <a:effectLst/>
                <a:ea typeface="Times New Roman" panose="02020603050405020304" pitchFamily="18" charset="0"/>
                <a:cs typeface="Times New Roman" panose="02020603050405020304" pitchFamily="18" charset="0"/>
              </a:rPr>
              <a:t>EXAMPLE: Human body temperatures are normally distributed with a mean of 98.6° F        and a standard deviation of 0.72° F</a:t>
            </a: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2" y="753995"/>
            <a:ext cx="12192001" cy="920252"/>
          </a:xfrm>
          <a:prstGeom prst="rect">
            <a:avLst/>
          </a:prstGeom>
          <a:noFill/>
        </p:spPr>
        <p:txBody>
          <a:bodyPr wrap="square" rtlCol="0">
            <a:spAutoFit/>
          </a:bodyPr>
          <a:lstStyle/>
          <a:p>
            <a:pPr>
              <a:lnSpc>
                <a:spcPct val="150000"/>
              </a:lnSpc>
            </a:pPr>
            <a:r>
              <a:rPr lang="en-US" sz="4000" b="1" dirty="0"/>
              <a:t>       Sample size                P-value             Significance</a:t>
            </a:r>
            <a:endParaRPr lang="en-US" sz="3200" b="1" dirty="0"/>
          </a:p>
        </p:txBody>
      </p:sp>
      <p:pic>
        <p:nvPicPr>
          <p:cNvPr id="13" name="Picture 12">
            <a:extLst>
              <a:ext uri="{FF2B5EF4-FFF2-40B4-BE49-F238E27FC236}">
                <a16:creationId xmlns:a16="http://schemas.microsoft.com/office/drawing/2014/main" id="{B137BBA1-1E0F-4BC9-A433-1712344A7E88}"/>
              </a:ext>
            </a:extLst>
          </p:cNvPr>
          <p:cNvPicPr/>
          <p:nvPr/>
        </p:nvPicPr>
        <p:blipFill rotWithShape="1">
          <a:blip r:embed="rId6"/>
          <a:srcRect l="14256" t="35684" r="51350" b="12122"/>
          <a:stretch/>
        </p:blipFill>
        <p:spPr bwMode="auto">
          <a:xfrm>
            <a:off x="992504" y="3127086"/>
            <a:ext cx="3000375" cy="2516793"/>
          </a:xfrm>
          <a:prstGeom prst="rect">
            <a:avLst/>
          </a:prstGeom>
          <a:ln w="28575" cap="flat" cmpd="sng" algn="ctr">
            <a:solidFill>
              <a:srgbClr val="966F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aphicFrame>
        <p:nvGraphicFramePr>
          <p:cNvPr id="4" name="Table 3">
            <a:extLst>
              <a:ext uri="{FF2B5EF4-FFF2-40B4-BE49-F238E27FC236}">
                <a16:creationId xmlns:a16="http://schemas.microsoft.com/office/drawing/2014/main" id="{2986AE93-2AE2-4402-8B40-CBF1CC5FA00C}"/>
              </a:ext>
            </a:extLst>
          </p:cNvPr>
          <p:cNvGraphicFramePr>
            <a:graphicFrameLocks noGrp="1"/>
          </p:cNvGraphicFramePr>
          <p:nvPr>
            <p:extLst>
              <p:ext uri="{D42A27DB-BD31-4B8C-83A1-F6EECF244321}">
                <p14:modId xmlns:p14="http://schemas.microsoft.com/office/powerpoint/2010/main" val="2051100935"/>
              </p:ext>
            </p:extLst>
          </p:nvPr>
        </p:nvGraphicFramePr>
        <p:xfrm>
          <a:off x="5343857" y="2921262"/>
          <a:ext cx="5890200" cy="2842700"/>
        </p:xfrm>
        <a:graphic>
          <a:graphicData uri="http://schemas.openxmlformats.org/drawingml/2006/table">
            <a:tbl>
              <a:tblPr firstRow="1" firstCol="1" bandRow="1">
                <a:tableStyleId>{5940675A-B579-460E-94D1-54222C63F5DA}</a:tableStyleId>
              </a:tblPr>
              <a:tblGrid>
                <a:gridCol w="1304480">
                  <a:extLst>
                    <a:ext uri="{9D8B030D-6E8A-4147-A177-3AD203B41FA5}">
                      <a16:colId xmlns:a16="http://schemas.microsoft.com/office/drawing/2014/main" val="4142277929"/>
                    </a:ext>
                  </a:extLst>
                </a:gridCol>
                <a:gridCol w="1494764">
                  <a:extLst>
                    <a:ext uri="{9D8B030D-6E8A-4147-A177-3AD203B41FA5}">
                      <a16:colId xmlns:a16="http://schemas.microsoft.com/office/drawing/2014/main" val="4151865415"/>
                    </a:ext>
                  </a:extLst>
                </a:gridCol>
                <a:gridCol w="1494764">
                  <a:extLst>
                    <a:ext uri="{9D8B030D-6E8A-4147-A177-3AD203B41FA5}">
                      <a16:colId xmlns:a16="http://schemas.microsoft.com/office/drawing/2014/main" val="1532878316"/>
                    </a:ext>
                  </a:extLst>
                </a:gridCol>
                <a:gridCol w="1596192">
                  <a:extLst>
                    <a:ext uri="{9D8B030D-6E8A-4147-A177-3AD203B41FA5}">
                      <a16:colId xmlns:a16="http://schemas.microsoft.com/office/drawing/2014/main" val="2461414566"/>
                    </a:ext>
                  </a:extLst>
                </a:gridCol>
              </a:tblGrid>
              <a:tr h="406100">
                <a:tc>
                  <a:txBody>
                    <a:bodyPr/>
                    <a:lstStyle/>
                    <a:p>
                      <a:pPr marL="0" marR="0" algn="ctr">
                        <a:spcBef>
                          <a:spcPts val="0"/>
                        </a:spcBef>
                        <a:spcAft>
                          <a:spcPts val="0"/>
                        </a:spcAft>
                      </a:pPr>
                      <a:r>
                        <a:rPr lang="en-US" sz="1800" b="1" dirty="0">
                          <a:effectLst/>
                        </a:rPr>
                        <a:t>Sample Size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marL="0" marR="0" algn="ctr">
                        <a:spcBef>
                          <a:spcPts val="0"/>
                        </a:spcBef>
                        <a:spcAft>
                          <a:spcPts val="0"/>
                        </a:spcAft>
                      </a:pPr>
                      <a:r>
                        <a:rPr lang="en-US" sz="1800" b="1">
                          <a:effectLst/>
                        </a:rPr>
                        <a:t>x̄</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marL="0" marR="0" algn="ctr">
                        <a:spcBef>
                          <a:spcPts val="0"/>
                        </a:spcBef>
                        <a:spcAft>
                          <a:spcPts val="0"/>
                        </a:spcAft>
                      </a:pPr>
                      <a:r>
                        <a:rPr lang="en-US" sz="1800" b="1">
                          <a:effectLst/>
                        </a:rPr>
                        <a:t>µ</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marL="0" marR="0" algn="ctr">
                        <a:spcBef>
                          <a:spcPts val="0"/>
                        </a:spcBef>
                        <a:spcAft>
                          <a:spcPts val="0"/>
                        </a:spcAft>
                      </a:pPr>
                      <a:r>
                        <a:rPr lang="en-US" sz="1800" b="1" i="1" dirty="0">
                          <a:effectLst/>
                        </a:rPr>
                        <a:t>s</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extLst>
                  <a:ext uri="{0D108BD9-81ED-4DB2-BD59-A6C34878D82A}">
                    <a16:rowId xmlns:a16="http://schemas.microsoft.com/office/drawing/2014/main" val="593694317"/>
                  </a:ext>
                </a:extLst>
              </a:tr>
              <a:tr h="406100">
                <a:tc>
                  <a:txBody>
                    <a:bodyPr/>
                    <a:lstStyle/>
                    <a:p>
                      <a:pPr marL="0" marR="0" algn="ctr">
                        <a:spcBef>
                          <a:spcPts val="0"/>
                        </a:spcBef>
                        <a:spcAft>
                          <a:spcPts val="0"/>
                        </a:spcAft>
                      </a:pPr>
                      <a:r>
                        <a:rPr lang="en-US" sz="1800" b="1" dirty="0">
                          <a:solidFill>
                            <a:srgbClr val="FFCD2D"/>
                          </a:solidFill>
                          <a:effectLst/>
                        </a:rPr>
                        <a:t>5,000</a:t>
                      </a:r>
                      <a:endParaRPr lang="en-US" sz="1600" b="1" dirty="0">
                        <a:solidFill>
                          <a:srgbClr val="FFCD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a:effectLst/>
                        </a:rPr>
                        <a:t>98.6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a:effectLst/>
                        </a:rPr>
                        <a:t>0.68363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extLst>
                  <a:ext uri="{0D108BD9-81ED-4DB2-BD59-A6C34878D82A}">
                    <a16:rowId xmlns:a16="http://schemas.microsoft.com/office/drawing/2014/main" val="2622412667"/>
                  </a:ext>
                </a:extLst>
              </a:tr>
              <a:tr h="406100">
                <a:tc>
                  <a:txBody>
                    <a:bodyPr/>
                    <a:lstStyle/>
                    <a:p>
                      <a:pPr marL="0" marR="0" algn="ctr">
                        <a:spcBef>
                          <a:spcPts val="0"/>
                        </a:spcBef>
                        <a:spcAft>
                          <a:spcPts val="0"/>
                        </a:spcAft>
                      </a:pPr>
                      <a:r>
                        <a:rPr lang="en-US" sz="1800" b="1" dirty="0">
                          <a:solidFill>
                            <a:srgbClr val="FFCD2D"/>
                          </a:solidFill>
                          <a:effectLst/>
                        </a:rPr>
                        <a:t>16</a:t>
                      </a:r>
                      <a:endParaRPr lang="en-US" sz="1600" b="1" dirty="0">
                        <a:solidFill>
                          <a:srgbClr val="FFCD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a:effectLst/>
                        </a:rPr>
                        <a:t>98.6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a:effectLst/>
                        </a:rPr>
                        <a:t>0.68363</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extLst>
                  <a:ext uri="{0D108BD9-81ED-4DB2-BD59-A6C34878D82A}">
                    <a16:rowId xmlns:a16="http://schemas.microsoft.com/office/drawing/2014/main" val="172441972"/>
                  </a:ext>
                </a:extLst>
              </a:tr>
              <a:tr h="406100">
                <a:tc>
                  <a:txBody>
                    <a:bodyPr/>
                    <a:lstStyle/>
                    <a:p>
                      <a:pPr marL="0" marR="0" algn="ctr">
                        <a:spcBef>
                          <a:spcPts val="0"/>
                        </a:spcBef>
                        <a:spcAft>
                          <a:spcPts val="0"/>
                        </a:spcAft>
                      </a:pPr>
                      <a:r>
                        <a:rPr lang="en-US" sz="1800" b="1" dirty="0">
                          <a:solidFill>
                            <a:srgbClr val="FFCD2D"/>
                          </a:solidFill>
                          <a:effectLst/>
                        </a:rPr>
                        <a:t>25</a:t>
                      </a:r>
                      <a:endParaRPr lang="en-US" sz="1600" b="1" dirty="0">
                        <a:solidFill>
                          <a:srgbClr val="FFCD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0.68363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extLst>
                  <a:ext uri="{0D108BD9-81ED-4DB2-BD59-A6C34878D82A}">
                    <a16:rowId xmlns:a16="http://schemas.microsoft.com/office/drawing/2014/main" val="1133560953"/>
                  </a:ext>
                </a:extLst>
              </a:tr>
              <a:tr h="406100">
                <a:tc>
                  <a:txBody>
                    <a:bodyPr/>
                    <a:lstStyle/>
                    <a:p>
                      <a:pPr marL="0" marR="0" algn="ctr">
                        <a:spcBef>
                          <a:spcPts val="0"/>
                        </a:spcBef>
                        <a:spcAft>
                          <a:spcPts val="0"/>
                        </a:spcAft>
                      </a:pPr>
                      <a:r>
                        <a:rPr lang="en-US" sz="1800" b="1" dirty="0">
                          <a:solidFill>
                            <a:srgbClr val="FFCD2D"/>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0.68363</a:t>
                      </a:r>
                    </a:p>
                  </a:txBody>
                  <a:tcPr marL="68580" marR="68580" marT="0" marB="0" anchor="ctr">
                    <a:solidFill>
                      <a:srgbClr val="966F00"/>
                    </a:solidFill>
                  </a:tcPr>
                </a:tc>
                <a:extLst>
                  <a:ext uri="{0D108BD9-81ED-4DB2-BD59-A6C34878D82A}">
                    <a16:rowId xmlns:a16="http://schemas.microsoft.com/office/drawing/2014/main" val="3620047209"/>
                  </a:ext>
                </a:extLst>
              </a:tr>
              <a:tr h="406100">
                <a:tc>
                  <a:txBody>
                    <a:bodyPr/>
                    <a:lstStyle/>
                    <a:p>
                      <a:pPr marL="0" marR="0" algn="ctr">
                        <a:spcBef>
                          <a:spcPts val="0"/>
                        </a:spcBef>
                        <a:spcAft>
                          <a:spcPts val="0"/>
                        </a:spcAft>
                      </a:pPr>
                      <a:r>
                        <a:rPr lang="en-US" sz="1800" b="1" dirty="0">
                          <a:solidFill>
                            <a:srgbClr val="FFCD2D"/>
                          </a:solidFill>
                          <a:effectLst/>
                        </a:rPr>
                        <a:t>100</a:t>
                      </a:r>
                      <a:endParaRPr lang="en-US" sz="1600" b="1" dirty="0">
                        <a:solidFill>
                          <a:srgbClr val="FFCD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0.68363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extLst>
                  <a:ext uri="{0D108BD9-81ED-4DB2-BD59-A6C34878D82A}">
                    <a16:rowId xmlns:a16="http://schemas.microsoft.com/office/drawing/2014/main" val="3118969686"/>
                  </a:ext>
                </a:extLst>
              </a:tr>
              <a:tr h="406100">
                <a:tc>
                  <a:txBody>
                    <a:bodyPr/>
                    <a:lstStyle/>
                    <a:p>
                      <a:pPr marL="0" marR="0" algn="ctr">
                        <a:spcBef>
                          <a:spcPts val="0"/>
                        </a:spcBef>
                        <a:spcAft>
                          <a:spcPts val="0"/>
                        </a:spcAft>
                      </a:pPr>
                      <a:r>
                        <a:rPr lang="en-US" sz="1800" b="1" dirty="0">
                          <a:solidFill>
                            <a:srgbClr val="FFCD2D"/>
                          </a:solidFill>
                          <a:effectLst/>
                        </a:rPr>
                        <a:t>256</a:t>
                      </a:r>
                      <a:endParaRPr lang="en-US" sz="1600" b="1" dirty="0">
                        <a:solidFill>
                          <a:srgbClr val="FFCD2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98.8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a:effectLst/>
                        </a:rPr>
                        <a:t>98.6</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tc>
                  <a:txBody>
                    <a:bodyPr/>
                    <a:lstStyle/>
                    <a:p>
                      <a:pPr marL="0" marR="0" algn="ctr">
                        <a:spcBef>
                          <a:spcPts val="0"/>
                        </a:spcBef>
                        <a:spcAft>
                          <a:spcPts val="0"/>
                        </a:spcAft>
                      </a:pPr>
                      <a:r>
                        <a:rPr lang="en-US" sz="1800" b="1" dirty="0">
                          <a:effectLst/>
                        </a:rPr>
                        <a:t>0.68363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66F00"/>
                    </a:solidFill>
                  </a:tcPr>
                </a:tc>
                <a:extLst>
                  <a:ext uri="{0D108BD9-81ED-4DB2-BD59-A6C34878D82A}">
                    <a16:rowId xmlns:a16="http://schemas.microsoft.com/office/drawing/2014/main" val="2217685569"/>
                  </a:ext>
                </a:extLst>
              </a:tr>
            </a:tbl>
          </a:graphicData>
        </a:graphic>
      </p:graphicFrame>
      <p:sp>
        <p:nvSpPr>
          <p:cNvPr id="16" name="Arrow: Down 15">
            <a:extLst>
              <a:ext uri="{FF2B5EF4-FFF2-40B4-BE49-F238E27FC236}">
                <a16:creationId xmlns:a16="http://schemas.microsoft.com/office/drawing/2014/main" id="{57D51BEB-530C-46DD-9204-B90423253631}"/>
              </a:ext>
            </a:extLst>
          </p:cNvPr>
          <p:cNvSpPr/>
          <p:nvPr/>
        </p:nvSpPr>
        <p:spPr>
          <a:xfrm rot="10800000">
            <a:off x="3422982" y="1122634"/>
            <a:ext cx="246379" cy="40438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E0000"/>
              </a:solidFill>
            </a:endParaRPr>
          </a:p>
        </p:txBody>
      </p:sp>
      <p:sp>
        <p:nvSpPr>
          <p:cNvPr id="18" name="TextBox 17">
            <a:extLst>
              <a:ext uri="{FF2B5EF4-FFF2-40B4-BE49-F238E27FC236}">
                <a16:creationId xmlns:a16="http://schemas.microsoft.com/office/drawing/2014/main" id="{FEE032C5-9D15-4957-B53F-DF5F5CEC5638}"/>
              </a:ext>
            </a:extLst>
          </p:cNvPr>
          <p:cNvSpPr txBox="1"/>
          <p:nvPr/>
        </p:nvSpPr>
        <p:spPr>
          <a:xfrm>
            <a:off x="1316021" y="5389631"/>
            <a:ext cx="2353340" cy="239644"/>
          </a:xfrm>
          <a:prstGeom prst="rect">
            <a:avLst/>
          </a:prstGeom>
          <a:solidFill>
            <a:schemeClr val="bg1"/>
          </a:solidFill>
        </p:spPr>
        <p:txBody>
          <a:bodyPr wrap="square" rtlCol="0">
            <a:spAutoFit/>
          </a:bodyPr>
          <a:lstStyle/>
          <a:p>
            <a:endParaRPr lang="en-US" dirty="0"/>
          </a:p>
        </p:txBody>
      </p:sp>
      <p:sp>
        <p:nvSpPr>
          <p:cNvPr id="20" name="TextBox 19">
            <a:extLst>
              <a:ext uri="{FF2B5EF4-FFF2-40B4-BE49-F238E27FC236}">
                <a16:creationId xmlns:a16="http://schemas.microsoft.com/office/drawing/2014/main" id="{D2DA9F2D-199D-4CEA-B472-09B7F8F9C03E}"/>
              </a:ext>
            </a:extLst>
          </p:cNvPr>
          <p:cNvSpPr txBox="1"/>
          <p:nvPr/>
        </p:nvSpPr>
        <p:spPr>
          <a:xfrm>
            <a:off x="1863122" y="4193876"/>
            <a:ext cx="1203895" cy="646331"/>
          </a:xfrm>
          <a:prstGeom prst="rect">
            <a:avLst/>
          </a:prstGeom>
          <a:solidFill>
            <a:schemeClr val="bg1"/>
          </a:solidFill>
          <a:ln w="28575">
            <a:solidFill>
              <a:srgbClr val="966F00"/>
            </a:solidFill>
          </a:ln>
        </p:spPr>
        <p:txBody>
          <a:bodyPr wrap="square" rtlCol="0">
            <a:spAutoFit/>
          </a:bodyPr>
          <a:lstStyle/>
          <a:p>
            <a:pPr algn="ctr"/>
            <a:r>
              <a:rPr lang="en-US" sz="1200" b="1" dirty="0">
                <a:effectLst/>
                <a:ea typeface="Times New Roman" panose="02020603050405020304" pitchFamily="18" charset="0"/>
                <a:cs typeface="Times New Roman" panose="02020603050405020304" pitchFamily="18" charset="0"/>
              </a:rPr>
              <a:t>x̄ = 98.8              s = 0.68363</a:t>
            </a:r>
          </a:p>
          <a:p>
            <a:pPr algn="ctr"/>
            <a:r>
              <a:rPr lang="en-US" sz="1200" b="1" dirty="0">
                <a:ea typeface="Calibri" panose="020F0502020204030204" pitchFamily="34" charset="0"/>
                <a:cs typeface="Times New Roman" panose="02020603050405020304" pitchFamily="18" charset="0"/>
              </a:rPr>
              <a:t>n = 5,000</a:t>
            </a:r>
            <a:endParaRPr lang="en-US" sz="1200" b="1" dirty="0">
              <a:effectLst/>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5E098D2-E05D-4B41-900E-D9DA87F4EF3C}"/>
              </a:ext>
            </a:extLst>
          </p:cNvPr>
          <p:cNvSpPr txBox="1"/>
          <p:nvPr/>
        </p:nvSpPr>
        <p:spPr>
          <a:xfrm>
            <a:off x="1063256" y="3218538"/>
            <a:ext cx="809202" cy="400110"/>
          </a:xfrm>
          <a:prstGeom prst="rect">
            <a:avLst/>
          </a:prstGeom>
          <a:noFill/>
        </p:spPr>
        <p:txBody>
          <a:bodyPr wrap="square" rtlCol="0">
            <a:spAutoFit/>
          </a:bodyPr>
          <a:lstStyle/>
          <a:p>
            <a:r>
              <a:rPr lang="en-US" sz="1000" b="1" dirty="0">
                <a:effectLst/>
                <a:latin typeface="Arial" panose="020B0604020202020204" pitchFamily="34" charset="0"/>
                <a:ea typeface="Times New Roman" panose="02020603050405020304" pitchFamily="18" charset="0"/>
                <a:cs typeface="Arial" panose="020B0604020202020204" pitchFamily="34" charset="0"/>
              </a:rPr>
              <a:t>µ  =  98.6</a:t>
            </a:r>
          </a:p>
          <a:p>
            <a:r>
              <a:rPr lang="el-GR" sz="1000" b="1" dirty="0">
                <a:latin typeface="Arial" panose="020B0604020202020204" pitchFamily="34" charset="0"/>
                <a:cs typeface="Arial" panose="020B0604020202020204" pitchFamily="34" charset="0"/>
              </a:rPr>
              <a:t>σ </a:t>
            </a:r>
            <a:r>
              <a:rPr lang="en-US" sz="1000" b="1" dirty="0">
                <a:latin typeface="Arial" panose="020B0604020202020204" pitchFamily="34" charset="0"/>
                <a:cs typeface="Arial" panose="020B0604020202020204" pitchFamily="34" charset="0"/>
              </a:rPr>
              <a:t> = 0.72</a:t>
            </a:r>
          </a:p>
        </p:txBody>
      </p:sp>
      <p:sp>
        <p:nvSpPr>
          <p:cNvPr id="17" name="Arrow: Down 16">
            <a:extLst>
              <a:ext uri="{FF2B5EF4-FFF2-40B4-BE49-F238E27FC236}">
                <a16:creationId xmlns:a16="http://schemas.microsoft.com/office/drawing/2014/main" id="{98571B86-2082-4E73-9A80-8751C5273CA5}"/>
              </a:ext>
            </a:extLst>
          </p:cNvPr>
          <p:cNvSpPr/>
          <p:nvPr/>
        </p:nvSpPr>
        <p:spPr>
          <a:xfrm rot="10800000">
            <a:off x="10848356" y="1103996"/>
            <a:ext cx="246379" cy="40438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0000"/>
              </a:solidFill>
            </a:endParaRPr>
          </a:p>
        </p:txBody>
      </p:sp>
      <p:sp>
        <p:nvSpPr>
          <p:cNvPr id="19" name="Arrow: Down 18">
            <a:extLst>
              <a:ext uri="{FF2B5EF4-FFF2-40B4-BE49-F238E27FC236}">
                <a16:creationId xmlns:a16="http://schemas.microsoft.com/office/drawing/2014/main" id="{B519C861-95CA-454D-988B-07F4259E4ADE}"/>
              </a:ext>
            </a:extLst>
          </p:cNvPr>
          <p:cNvSpPr/>
          <p:nvPr/>
        </p:nvSpPr>
        <p:spPr>
          <a:xfrm>
            <a:off x="6819718" y="1122363"/>
            <a:ext cx="246379" cy="404386"/>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0000"/>
              </a:solidFill>
            </a:endParaRPr>
          </a:p>
        </p:txBody>
      </p:sp>
    </p:spTree>
    <p:extLst>
      <p:ext uri="{BB962C8B-B14F-4D97-AF65-F5344CB8AC3E}">
        <p14:creationId xmlns:p14="http://schemas.microsoft.com/office/powerpoint/2010/main" val="214780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A49A33-A4C6-48AD-9160-0D6481E5418B}"/>
              </a:ext>
            </a:extLst>
          </p:cNvPr>
          <p:cNvSpPr>
            <a:spLocks noGrp="1"/>
          </p:cNvSpPr>
          <p:nvPr>
            <p:ph type="ctrTitle"/>
          </p:nvPr>
        </p:nvSpPr>
        <p:spPr/>
        <p:txBody>
          <a:bodyPr/>
          <a:lstStyle/>
          <a:p>
            <a:endParaRPr lang="en-US"/>
          </a:p>
        </p:txBody>
      </p:sp>
      <p:sp>
        <p:nvSpPr>
          <p:cNvPr id="10" name="Subtitle 9">
            <a:extLst>
              <a:ext uri="{FF2B5EF4-FFF2-40B4-BE49-F238E27FC236}">
                <a16:creationId xmlns:a16="http://schemas.microsoft.com/office/drawing/2014/main" id="{B71C299B-28A3-417A-B781-30049ED58C7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6280AD-74AD-40EE-A2D5-B28673FDB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57250"/>
            <a:ext cx="6858000" cy="5143500"/>
          </a:xfrm>
          <a:prstGeom prst="rect">
            <a:avLst/>
          </a:prstGeom>
        </p:spPr>
      </p:pic>
      <p:pic>
        <p:nvPicPr>
          <p:cNvPr id="7" name="Picture 6">
            <a:extLst>
              <a:ext uri="{FF2B5EF4-FFF2-40B4-BE49-F238E27FC236}">
                <a16:creationId xmlns:a16="http://schemas.microsoft.com/office/drawing/2014/main" id="{33091AA1-B724-437A-B97A-E86C177E7B49}"/>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13000"/>
                    </a14:imgEffect>
                    <a14:imgEffect>
                      <a14:saturation sat="89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0" y="-8618"/>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TextBox 5">
            <a:extLst>
              <a:ext uri="{FF2B5EF4-FFF2-40B4-BE49-F238E27FC236}">
                <a16:creationId xmlns:a16="http://schemas.microsoft.com/office/drawing/2014/main" id="{8D46FFF4-1508-4DD3-9FAB-67BFBFEF35EE}"/>
              </a:ext>
            </a:extLst>
          </p:cNvPr>
          <p:cNvSpPr txBox="1"/>
          <p:nvPr/>
        </p:nvSpPr>
        <p:spPr>
          <a:xfrm>
            <a:off x="0" y="179833"/>
            <a:ext cx="12192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66F00"/>
                </a:solidFill>
                <a:effectLst/>
                <a:uLnTx/>
                <a:uFillTx/>
                <a:latin typeface="Calibri" panose="020F0502020204030204"/>
                <a:ea typeface="+mn-ea"/>
                <a:cs typeface="+mn-cs"/>
              </a:rPr>
              <a:t>Sample size and Statistical Significance</a:t>
            </a:r>
          </a:p>
        </p:txBody>
      </p:sp>
      <p:sp>
        <p:nvSpPr>
          <p:cNvPr id="2" name="TextBox 1">
            <a:extLst>
              <a:ext uri="{FF2B5EF4-FFF2-40B4-BE49-F238E27FC236}">
                <a16:creationId xmlns:a16="http://schemas.microsoft.com/office/drawing/2014/main" id="{34ECEE09-18A4-49FF-BA2F-003A5805F5B2}"/>
              </a:ext>
            </a:extLst>
          </p:cNvPr>
          <p:cNvSpPr txBox="1"/>
          <p:nvPr/>
        </p:nvSpPr>
        <p:spPr>
          <a:xfrm>
            <a:off x="1333500" y="3076575"/>
            <a:ext cx="7505700" cy="369332"/>
          </a:xfrm>
          <a:prstGeom prst="rect">
            <a:avLst/>
          </a:prstGeom>
          <a:noFill/>
        </p:spPr>
        <p:txBody>
          <a:bodyPr wrap="square" rtlCol="0">
            <a:spAutoFit/>
          </a:bodyPr>
          <a:lstStyle/>
          <a:p>
            <a:endParaRPr lang="en-US" dirty="0">
              <a:solidFill>
                <a:srgbClr val="CC9900"/>
              </a:solidFill>
            </a:endParaRPr>
          </a:p>
        </p:txBody>
      </p:sp>
      <p:pic>
        <p:nvPicPr>
          <p:cNvPr id="12" name="Picture 11">
            <a:extLst>
              <a:ext uri="{FF2B5EF4-FFF2-40B4-BE49-F238E27FC236}">
                <a16:creationId xmlns:a16="http://schemas.microsoft.com/office/drawing/2014/main" id="{319F59D5-AA5B-4E96-AF43-321D331C4F95}"/>
              </a:ext>
            </a:extLst>
          </p:cNvPr>
          <p:cNvPicPr preferRelativeResize="0">
            <a:picLocks noChangeAspect="1"/>
          </p:cNvPicPr>
          <p:nvPr/>
        </p:nvPicPr>
        <p:blipFill>
          <a:blip r:embed="rId5" cstate="print">
            <a:alphaModFix amt="43000"/>
            <a:extLst>
              <a:ext uri="{28A0092B-C50C-407E-A947-70E740481C1C}">
                <a14:useLocalDpi xmlns:a14="http://schemas.microsoft.com/office/drawing/2010/main" val="0"/>
              </a:ext>
            </a:extLst>
          </a:blip>
          <a:stretch>
            <a:fillRect/>
          </a:stretch>
        </p:blipFill>
        <p:spPr>
          <a:xfrm>
            <a:off x="131921" y="5975598"/>
            <a:ext cx="2784157" cy="774204"/>
          </a:xfrm>
          <a:prstGeom prst="rect">
            <a:avLst/>
          </a:prstGeom>
        </p:spPr>
      </p:pic>
      <p:sp>
        <p:nvSpPr>
          <p:cNvPr id="8" name="TextBox 7">
            <a:extLst>
              <a:ext uri="{FF2B5EF4-FFF2-40B4-BE49-F238E27FC236}">
                <a16:creationId xmlns:a16="http://schemas.microsoft.com/office/drawing/2014/main" id="{DBC8782E-108A-428B-813E-8EFA10DA795C}"/>
              </a:ext>
            </a:extLst>
          </p:cNvPr>
          <p:cNvSpPr txBox="1"/>
          <p:nvPr/>
        </p:nvSpPr>
        <p:spPr>
          <a:xfrm>
            <a:off x="0" y="892514"/>
            <a:ext cx="11903103" cy="1924245"/>
          </a:xfrm>
          <a:prstGeom prst="rect">
            <a:avLst/>
          </a:prstGeom>
          <a:noFill/>
        </p:spPr>
        <p:txBody>
          <a:bodyPr wrap="square" rtlCol="0">
            <a:spAutoFit/>
          </a:bodyPr>
          <a:lstStyle/>
          <a:p>
            <a:pPr algn="ctr"/>
            <a:r>
              <a:rPr lang="en-US" sz="2800" b="1" dirty="0">
                <a:solidFill>
                  <a:srgbClr val="C00000"/>
                </a:solidFill>
              </a:rPr>
              <a:t>H</a:t>
            </a:r>
            <a:r>
              <a:rPr lang="en-US" sz="2800" b="1" baseline="-25000" dirty="0">
                <a:solidFill>
                  <a:srgbClr val="C00000"/>
                </a:solidFill>
              </a:rPr>
              <a:t>0</a:t>
            </a:r>
            <a:r>
              <a:rPr lang="en-US" sz="2800" b="1" dirty="0">
                <a:solidFill>
                  <a:srgbClr val="C00000"/>
                </a:solidFill>
              </a:rPr>
              <a:t>: </a:t>
            </a:r>
            <a:r>
              <a:rPr lang="en-US" sz="2800" b="1" dirty="0">
                <a:solidFill>
                  <a:srgbClr val="C00000"/>
                </a:solidFill>
                <a:effectLst/>
                <a:ea typeface="Times New Roman" panose="02020603050405020304" pitchFamily="18" charset="0"/>
                <a:cs typeface="Times New Roman" panose="02020603050405020304" pitchFamily="18" charset="0"/>
              </a:rPr>
              <a:t>µ = 98.6       vs.       </a:t>
            </a:r>
            <a:r>
              <a:rPr lang="en-US" sz="2800" b="1" dirty="0">
                <a:solidFill>
                  <a:srgbClr val="C00000"/>
                </a:solidFill>
              </a:rPr>
              <a:t>H</a:t>
            </a:r>
            <a:r>
              <a:rPr lang="en-US" sz="2800" b="1" baseline="-25000" dirty="0">
                <a:solidFill>
                  <a:srgbClr val="C00000"/>
                </a:solidFill>
              </a:rPr>
              <a:t>a</a:t>
            </a:r>
            <a:r>
              <a:rPr lang="en-US" sz="2800" b="1" dirty="0">
                <a:solidFill>
                  <a:srgbClr val="C00000"/>
                </a:solidFill>
              </a:rPr>
              <a:t>: </a:t>
            </a:r>
            <a:r>
              <a:rPr lang="en-US" sz="2800" b="1" dirty="0">
                <a:solidFill>
                  <a:srgbClr val="C00000"/>
                </a:solidFill>
                <a:effectLst/>
                <a:ea typeface="Times New Roman" panose="02020603050405020304" pitchFamily="18" charset="0"/>
                <a:cs typeface="Times New Roman" panose="02020603050405020304" pitchFamily="18" charset="0"/>
              </a:rPr>
              <a:t>µ ≠ 98.6 </a:t>
            </a:r>
          </a:p>
          <a:p>
            <a:pPr algn="ctr"/>
            <a:r>
              <a:rPr lang="en-US" sz="2400" b="1" dirty="0"/>
              <a:t>t-tests with different sample sizes</a:t>
            </a:r>
          </a:p>
          <a:p>
            <a:pPr algn="ctr"/>
            <a:r>
              <a:rPr lang="en-US" sz="2400" b="1" dirty="0"/>
              <a:t>assuming  --  </a:t>
            </a:r>
            <a:r>
              <a:rPr lang="en-US" sz="2400" b="1" dirty="0">
                <a:effectLst/>
                <a:ea typeface="Times New Roman" panose="02020603050405020304" pitchFamily="18" charset="0"/>
                <a:cs typeface="Times New Roman" panose="02020603050405020304" pitchFamily="18" charset="0"/>
              </a:rPr>
              <a:t> x̄ = 98.8    s = 0.68363  	 µ = 98.6    </a:t>
            </a:r>
            <a:r>
              <a:rPr lang="el-GR" sz="2400" b="1" dirty="0">
                <a:effectLst/>
                <a:ea typeface="Times New Roman" panose="02020603050405020304" pitchFamily="18" charset="0"/>
                <a:cs typeface="Times New Roman" panose="02020603050405020304" pitchFamily="18" charset="0"/>
              </a:rPr>
              <a:t>σ</a:t>
            </a:r>
            <a:r>
              <a:rPr lang="en-US" sz="2400" b="1" dirty="0">
                <a:effectLst/>
                <a:ea typeface="Times New Roman" panose="02020603050405020304" pitchFamily="18" charset="0"/>
                <a:cs typeface="Times New Roman" panose="02020603050405020304" pitchFamily="18" charset="0"/>
              </a:rPr>
              <a:t> = 0.72 </a:t>
            </a:r>
            <a:endParaRPr lang="en-US" sz="2800" b="1" dirty="0">
              <a:effectLst/>
              <a:ea typeface="Calibri" panose="020F0502020204030204" pitchFamily="34" charset="0"/>
              <a:cs typeface="Times New Roman" panose="02020603050405020304" pitchFamily="18" charset="0"/>
            </a:endParaRPr>
          </a:p>
          <a:p>
            <a:pPr>
              <a:lnSpc>
                <a:spcPct val="150000"/>
              </a:lnSpc>
            </a:pPr>
            <a:endParaRPr lang="en-US" sz="3200" b="1" dirty="0"/>
          </a:p>
        </p:txBody>
      </p:sp>
      <p:pic>
        <p:nvPicPr>
          <p:cNvPr id="13" name="Picture 12">
            <a:extLst>
              <a:ext uri="{FF2B5EF4-FFF2-40B4-BE49-F238E27FC236}">
                <a16:creationId xmlns:a16="http://schemas.microsoft.com/office/drawing/2014/main" id="{5B6505D1-2FAD-44CD-BC92-E69AFFF70F2C}"/>
              </a:ext>
            </a:extLst>
          </p:cNvPr>
          <p:cNvPicPr/>
          <p:nvPr/>
        </p:nvPicPr>
        <p:blipFill rotWithShape="1">
          <a:blip r:embed="rId6">
            <a:extLst>
              <a:ext uri="{28A0092B-C50C-407E-A947-70E740481C1C}">
                <a14:useLocalDpi xmlns:a14="http://schemas.microsoft.com/office/drawing/2010/main" val="0"/>
              </a:ext>
            </a:extLst>
          </a:blip>
          <a:srcRect l="62050" t="41290" r="6410" b="14154"/>
          <a:stretch/>
        </p:blipFill>
        <p:spPr bwMode="auto">
          <a:xfrm>
            <a:off x="846909" y="2759999"/>
            <a:ext cx="3579767" cy="2854762"/>
          </a:xfrm>
          <a:prstGeom prst="rect">
            <a:avLst/>
          </a:prstGeom>
          <a:solidFill>
            <a:schemeClr val="bg1"/>
          </a:solidFill>
          <a:ln w="38100">
            <a:solidFill>
              <a:srgbClr val="966F00"/>
            </a:solidFill>
          </a:ln>
          <a:extLst>
            <a:ext uri="{53640926-AAD7-44D8-BBD7-CCE9431645EC}">
              <a14:shadowObscured xmlns:a14="http://schemas.microsoft.com/office/drawing/2010/main"/>
            </a:ext>
          </a:extLst>
        </p:spPr>
      </p:pic>
      <p:graphicFrame>
        <p:nvGraphicFramePr>
          <p:cNvPr id="16" name="Table 15">
            <a:extLst>
              <a:ext uri="{FF2B5EF4-FFF2-40B4-BE49-F238E27FC236}">
                <a16:creationId xmlns:a16="http://schemas.microsoft.com/office/drawing/2014/main" id="{8D99D9ED-FE2E-4556-9F21-0EADC7CF4929}"/>
              </a:ext>
            </a:extLst>
          </p:cNvPr>
          <p:cNvGraphicFramePr>
            <a:graphicFrameLocks noGrp="1"/>
          </p:cNvGraphicFramePr>
          <p:nvPr>
            <p:extLst>
              <p:ext uri="{D42A27DB-BD31-4B8C-83A1-F6EECF244321}">
                <p14:modId xmlns:p14="http://schemas.microsoft.com/office/powerpoint/2010/main" val="301398616"/>
              </p:ext>
            </p:extLst>
          </p:nvPr>
        </p:nvGraphicFramePr>
        <p:xfrm>
          <a:off x="5614852" y="2455345"/>
          <a:ext cx="5694588" cy="3393760"/>
        </p:xfrm>
        <a:graphic>
          <a:graphicData uri="http://schemas.openxmlformats.org/drawingml/2006/table">
            <a:tbl>
              <a:tblPr firstRow="1" firstCol="1" bandRow="1"/>
              <a:tblGrid>
                <a:gridCol w="1898196">
                  <a:extLst>
                    <a:ext uri="{9D8B030D-6E8A-4147-A177-3AD203B41FA5}">
                      <a16:colId xmlns:a16="http://schemas.microsoft.com/office/drawing/2014/main" val="1754942520"/>
                    </a:ext>
                  </a:extLst>
                </a:gridCol>
                <a:gridCol w="1898196">
                  <a:extLst>
                    <a:ext uri="{9D8B030D-6E8A-4147-A177-3AD203B41FA5}">
                      <a16:colId xmlns:a16="http://schemas.microsoft.com/office/drawing/2014/main" val="3094281013"/>
                    </a:ext>
                  </a:extLst>
                </a:gridCol>
                <a:gridCol w="1898196">
                  <a:extLst>
                    <a:ext uri="{9D8B030D-6E8A-4147-A177-3AD203B41FA5}">
                      <a16:colId xmlns:a16="http://schemas.microsoft.com/office/drawing/2014/main" val="2562216049"/>
                    </a:ext>
                  </a:extLst>
                </a:gridCol>
              </a:tblGrid>
              <a:tr h="822730">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SAMPLE SIZE</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Test statistic (t)</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P-value</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extLst>
                  <a:ext uri="{0D108BD9-81ED-4DB2-BD59-A6C34878D82A}">
                    <a16:rowId xmlns:a16="http://schemas.microsoft.com/office/drawing/2014/main" val="3110222152"/>
                  </a:ext>
                </a:extLst>
              </a:tr>
              <a:tr h="514206">
                <a:tc>
                  <a:txBody>
                    <a:bodyPr/>
                    <a:lstStyle/>
                    <a:p>
                      <a:pPr marL="0" marR="0" algn="ctr">
                        <a:spcBef>
                          <a:spcPts val="0"/>
                        </a:spcBef>
                        <a:spcAft>
                          <a:spcPts val="0"/>
                        </a:spcAft>
                      </a:pPr>
                      <a:r>
                        <a:rPr lang="en-US" sz="1800" b="1" dirty="0">
                          <a:solidFill>
                            <a:srgbClr val="FFC000"/>
                          </a:solidFill>
                          <a:effectLst/>
                          <a:latin typeface="+mn-lt"/>
                          <a:ea typeface="Times New Roman" panose="02020603050405020304" pitchFamily="18" charset="0"/>
                          <a:cs typeface="Times New Roman" panose="02020603050405020304" pitchFamily="18" charset="0"/>
                        </a:rPr>
                        <a:t>16</a:t>
                      </a:r>
                      <a:endParaRPr lang="en-US" sz="1600" b="1" dirty="0">
                        <a:solidFill>
                          <a:srgbClr val="FFC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dirty="0">
                          <a:solidFill>
                            <a:schemeClr val="tx1"/>
                          </a:solidFill>
                          <a:effectLst/>
                          <a:latin typeface="+mn-lt"/>
                          <a:ea typeface="Times New Roman" panose="02020603050405020304" pitchFamily="18" charset="0"/>
                          <a:cs typeface="Times New Roman" panose="02020603050405020304" pitchFamily="18" charset="0"/>
                        </a:rPr>
                        <a:t>1.17</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dirty="0">
                          <a:solidFill>
                            <a:schemeClr val="tx1"/>
                          </a:solidFill>
                          <a:effectLst/>
                          <a:latin typeface="+mn-lt"/>
                          <a:ea typeface="Calibri" panose="020F0502020204030204" pitchFamily="34" charset="0"/>
                          <a:cs typeface="Calibri" panose="020F0502020204030204" pitchFamily="34" charset="0"/>
                        </a:rPr>
                        <a:t>0.260</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extLst>
                  <a:ext uri="{0D108BD9-81ED-4DB2-BD59-A6C34878D82A}">
                    <a16:rowId xmlns:a16="http://schemas.microsoft.com/office/drawing/2014/main" val="669814467"/>
                  </a:ext>
                </a:extLst>
              </a:tr>
              <a:tr h="514206">
                <a:tc>
                  <a:txBody>
                    <a:bodyPr/>
                    <a:lstStyle/>
                    <a:p>
                      <a:pPr marL="0" marR="0" algn="ctr">
                        <a:spcBef>
                          <a:spcPts val="0"/>
                        </a:spcBef>
                        <a:spcAft>
                          <a:spcPts val="0"/>
                        </a:spcAft>
                      </a:pPr>
                      <a:r>
                        <a:rPr lang="en-US" sz="1800" b="1" dirty="0">
                          <a:solidFill>
                            <a:srgbClr val="FFC000"/>
                          </a:solidFill>
                          <a:effectLst/>
                          <a:latin typeface="+mn-lt"/>
                          <a:ea typeface="Times New Roman" panose="02020603050405020304" pitchFamily="18" charset="0"/>
                          <a:cs typeface="Times New Roman" panose="02020603050405020304" pitchFamily="18" charset="0"/>
                        </a:rPr>
                        <a:t>25</a:t>
                      </a:r>
                      <a:endParaRPr lang="en-US" sz="1600" b="1" dirty="0">
                        <a:solidFill>
                          <a:srgbClr val="FFC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kern="1200" dirty="0">
                          <a:solidFill>
                            <a:schemeClr val="tx1"/>
                          </a:solidFill>
                          <a:effectLst/>
                          <a:latin typeface="+mn-lt"/>
                          <a:ea typeface="+mn-ea"/>
                          <a:cs typeface="+mn-cs"/>
                        </a:rPr>
                        <a:t>1.46</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kern="1200" dirty="0">
                          <a:solidFill>
                            <a:schemeClr val="tx1"/>
                          </a:solidFill>
                          <a:effectLst/>
                          <a:latin typeface="+mn-lt"/>
                          <a:ea typeface="+mn-ea"/>
                          <a:cs typeface="+mn-cs"/>
                        </a:rPr>
                        <a:t>0.157</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extLst>
                  <a:ext uri="{0D108BD9-81ED-4DB2-BD59-A6C34878D82A}">
                    <a16:rowId xmlns:a16="http://schemas.microsoft.com/office/drawing/2014/main" val="872606928"/>
                  </a:ext>
                </a:extLst>
              </a:tr>
              <a:tr h="514206">
                <a:tc>
                  <a:txBody>
                    <a:bodyPr/>
                    <a:lstStyle/>
                    <a:p>
                      <a:pPr marL="0" marR="0" algn="ctr">
                        <a:spcBef>
                          <a:spcPts val="0"/>
                        </a:spcBef>
                        <a:spcAft>
                          <a:spcPts val="0"/>
                        </a:spcAft>
                      </a:pPr>
                      <a:r>
                        <a:rPr lang="en-US" sz="1800" b="1" dirty="0">
                          <a:solidFill>
                            <a:srgbClr val="FFC000"/>
                          </a:solidFill>
                          <a:effectLst/>
                          <a:latin typeface="+mn-lt"/>
                          <a:ea typeface="Calibri" panose="020F0502020204030204" pitchFamily="34" charset="0"/>
                          <a:cs typeface="Times New Roman" panose="02020603050405020304" pitchFamily="18" charset="0"/>
                        </a:rPr>
                        <a:t>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2.35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0.022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extLst>
                  <a:ext uri="{0D108BD9-81ED-4DB2-BD59-A6C34878D82A}">
                    <a16:rowId xmlns:a16="http://schemas.microsoft.com/office/drawing/2014/main" val="2924740657"/>
                  </a:ext>
                </a:extLst>
              </a:tr>
              <a:tr h="514206">
                <a:tc>
                  <a:txBody>
                    <a:bodyPr/>
                    <a:lstStyle/>
                    <a:p>
                      <a:pPr marL="0" marR="0" algn="ctr">
                        <a:spcBef>
                          <a:spcPts val="0"/>
                        </a:spcBef>
                        <a:spcAft>
                          <a:spcPts val="0"/>
                        </a:spcAft>
                      </a:pPr>
                      <a:r>
                        <a:rPr lang="en-US" sz="1800" b="1" dirty="0">
                          <a:solidFill>
                            <a:srgbClr val="FFC000"/>
                          </a:solidFill>
                          <a:effectLst/>
                          <a:latin typeface="+mn-lt"/>
                          <a:ea typeface="Times New Roman" panose="02020603050405020304" pitchFamily="18" charset="0"/>
                          <a:cs typeface="Times New Roman" panose="02020603050405020304" pitchFamily="18" charset="0"/>
                        </a:rPr>
                        <a:t>100</a:t>
                      </a:r>
                      <a:endParaRPr lang="en-US" sz="1600" b="1" dirty="0">
                        <a:solidFill>
                          <a:srgbClr val="FFC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dirty="0">
                          <a:solidFill>
                            <a:schemeClr val="tx1"/>
                          </a:solidFill>
                          <a:effectLst/>
                          <a:latin typeface="+mn-lt"/>
                          <a:ea typeface="Times New Roman" panose="02020603050405020304" pitchFamily="18" charset="0"/>
                          <a:cs typeface="Times New Roman" panose="02020603050405020304" pitchFamily="18" charset="0"/>
                        </a:rPr>
                        <a:t>2.94</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dirty="0">
                          <a:solidFill>
                            <a:schemeClr val="tx1"/>
                          </a:solidFill>
                          <a:effectLst/>
                          <a:latin typeface="+mn-lt"/>
                          <a:ea typeface="Calibri" panose="020F0502020204030204" pitchFamily="34" charset="0"/>
                          <a:cs typeface="Calibri" panose="020F0502020204030204" pitchFamily="34" charset="0"/>
                        </a:rPr>
                        <a:t>0.004</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extLst>
                  <a:ext uri="{0D108BD9-81ED-4DB2-BD59-A6C34878D82A}">
                    <a16:rowId xmlns:a16="http://schemas.microsoft.com/office/drawing/2014/main" val="1586329763"/>
                  </a:ext>
                </a:extLst>
              </a:tr>
              <a:tr h="514206">
                <a:tc>
                  <a:txBody>
                    <a:bodyPr/>
                    <a:lstStyle/>
                    <a:p>
                      <a:pPr marL="0" marR="0" algn="ctr">
                        <a:spcBef>
                          <a:spcPts val="0"/>
                        </a:spcBef>
                        <a:spcAft>
                          <a:spcPts val="0"/>
                        </a:spcAft>
                      </a:pPr>
                      <a:r>
                        <a:rPr lang="en-US" sz="1800" b="1" dirty="0">
                          <a:solidFill>
                            <a:srgbClr val="FFC000"/>
                          </a:solidFill>
                          <a:effectLst/>
                          <a:latin typeface="+mn-lt"/>
                          <a:ea typeface="Times New Roman" panose="02020603050405020304" pitchFamily="18" charset="0"/>
                          <a:cs typeface="Times New Roman" panose="02020603050405020304" pitchFamily="18" charset="0"/>
                        </a:rPr>
                        <a:t>256</a:t>
                      </a:r>
                      <a:endParaRPr lang="en-US" sz="1600" b="1" dirty="0">
                        <a:solidFill>
                          <a:srgbClr val="FFC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a:solidFill>
                            <a:schemeClr val="tx1"/>
                          </a:solidFill>
                          <a:effectLst/>
                          <a:latin typeface="+mn-lt"/>
                          <a:ea typeface="Times New Roman" panose="02020603050405020304" pitchFamily="18" charset="0"/>
                          <a:cs typeface="Times New Roman" panose="02020603050405020304" pitchFamily="18" charset="0"/>
                        </a:rPr>
                        <a:t>4.65</a:t>
                      </a:r>
                      <a:endParaRPr lang="en-US" sz="1600" b="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tc>
                  <a:txBody>
                    <a:bodyPr/>
                    <a:lstStyle/>
                    <a:p>
                      <a:pPr marL="0" marR="0" algn="ctr">
                        <a:spcBef>
                          <a:spcPts val="0"/>
                        </a:spcBef>
                        <a:spcAft>
                          <a:spcPts val="0"/>
                        </a:spcAft>
                      </a:pPr>
                      <a:r>
                        <a:rPr lang="en-US" sz="1800" b="1" dirty="0">
                          <a:solidFill>
                            <a:schemeClr val="tx1"/>
                          </a:solidFill>
                          <a:effectLst/>
                          <a:latin typeface="+mn-lt"/>
                          <a:ea typeface="Calibri" panose="020F0502020204030204" pitchFamily="34" charset="0"/>
                          <a:cs typeface="Calibri" panose="020F0502020204030204" pitchFamily="34" charset="0"/>
                        </a:rPr>
                        <a:t>0.0000053</a:t>
                      </a:r>
                      <a:endParaRPr lang="en-US"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6F00"/>
                    </a:solidFill>
                  </a:tcPr>
                </a:tc>
                <a:extLst>
                  <a:ext uri="{0D108BD9-81ED-4DB2-BD59-A6C34878D82A}">
                    <a16:rowId xmlns:a16="http://schemas.microsoft.com/office/drawing/2014/main" val="2964860620"/>
                  </a:ext>
                </a:extLst>
              </a:tr>
            </a:tbl>
          </a:graphicData>
        </a:graphic>
      </p:graphicFrame>
    </p:spTree>
    <p:extLst>
      <p:ext uri="{BB962C8B-B14F-4D97-AF65-F5344CB8AC3E}">
        <p14:creationId xmlns:p14="http://schemas.microsoft.com/office/powerpoint/2010/main" val="9256608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3319</TotalTime>
  <Words>1768</Words>
  <Application>Microsoft Office PowerPoint</Application>
  <PresentationFormat>Widescreen</PresentationFormat>
  <Paragraphs>247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Young</dc:creator>
  <cp:lastModifiedBy>Jeffrey Young</cp:lastModifiedBy>
  <cp:revision>236</cp:revision>
  <dcterms:created xsi:type="dcterms:W3CDTF">2023-03-21T15:27:23Z</dcterms:created>
  <dcterms:modified xsi:type="dcterms:W3CDTF">2023-11-15T17:30:45Z</dcterms:modified>
</cp:coreProperties>
</file>